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handoutMasterIdLst>
    <p:handoutMasterId r:id="rId33"/>
  </p:handoutMasterIdLst>
  <p:sldIdLst>
    <p:sldId id="256" r:id="rId2"/>
    <p:sldId id="257" r:id="rId3"/>
    <p:sldId id="263" r:id="rId4"/>
    <p:sldId id="258" r:id="rId5"/>
    <p:sldId id="260" r:id="rId6"/>
    <p:sldId id="264" r:id="rId7"/>
    <p:sldId id="262" r:id="rId8"/>
    <p:sldId id="266" r:id="rId9"/>
    <p:sldId id="267" r:id="rId10"/>
    <p:sldId id="269" r:id="rId11"/>
    <p:sldId id="289" r:id="rId12"/>
    <p:sldId id="271" r:id="rId13"/>
    <p:sldId id="270" r:id="rId14"/>
    <p:sldId id="273" r:id="rId15"/>
    <p:sldId id="272" r:id="rId16"/>
    <p:sldId id="268" r:id="rId17"/>
    <p:sldId id="274" r:id="rId18"/>
    <p:sldId id="276" r:id="rId19"/>
    <p:sldId id="275" r:id="rId20"/>
    <p:sldId id="285" r:id="rId21"/>
    <p:sldId id="281" r:id="rId22"/>
    <p:sldId id="277" r:id="rId23"/>
    <p:sldId id="278" r:id="rId24"/>
    <p:sldId id="279" r:id="rId25"/>
    <p:sldId id="280" r:id="rId26"/>
    <p:sldId id="282" r:id="rId27"/>
    <p:sldId id="283" r:id="rId28"/>
    <p:sldId id="286" r:id="rId29"/>
    <p:sldId id="287" r:id="rId30"/>
    <p:sldId id="28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94" autoAdjust="0"/>
  </p:normalViewPr>
  <p:slideViewPr>
    <p:cSldViewPr>
      <p:cViewPr varScale="1">
        <p:scale>
          <a:sx n="47" d="100"/>
          <a:sy n="47" d="100"/>
        </p:scale>
        <p:origin x="420"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554987-86D7-4C2C-8B6F-F7C315F769C8}" type="datetimeFigureOut">
              <a:rPr lang="en-US" smtClean="0"/>
              <a:t>9/4/2015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A6CE0B-60E8-45B5-8F1E-749474C1B349}" type="slidenum">
              <a:rPr lang="en-US" smtClean="0"/>
              <a:t>‹#›</a:t>
            </a:fld>
            <a:endParaRPr lang="en-US"/>
          </a:p>
        </p:txBody>
      </p:sp>
    </p:spTree>
    <p:extLst>
      <p:ext uri="{BB962C8B-B14F-4D97-AF65-F5344CB8AC3E}">
        <p14:creationId xmlns:p14="http://schemas.microsoft.com/office/powerpoint/2010/main" val="397763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432BF4F-AC6E-4092-B14A-EF848A480B05}" type="datetimeFigureOut">
              <a:rPr lang="en-US" smtClean="0"/>
              <a:t>9/4/2015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EFB71BD-637A-4AF6-B61F-1F68B059023C}" type="slidenum">
              <a:rPr lang="en-US" smtClean="0"/>
              <a:t>‹#›</a:t>
            </a:fld>
            <a:endParaRPr lang="en-US"/>
          </a:p>
        </p:txBody>
      </p:sp>
    </p:spTree>
    <p:extLst>
      <p:ext uri="{BB962C8B-B14F-4D97-AF65-F5344CB8AC3E}">
        <p14:creationId xmlns:p14="http://schemas.microsoft.com/office/powerpoint/2010/main" val="190817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0F5AA5-AD1B-40CE-92DC-413F577BFAAB}"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47BFF83F-6E3C-4C37-B623-4E4CFD54C3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F5AA5-AD1B-40CE-92DC-413F577BFAAB}"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F5AA5-AD1B-40CE-92DC-413F577BFAAB}"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0F5AA5-AD1B-40CE-92DC-413F577BFAAB}"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40F5AA5-AD1B-40CE-92DC-413F577BFAAB}" type="datetimeFigureOut">
              <a:rPr lang="en-US" smtClean="0"/>
              <a:t>9/4/2015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0F5AA5-AD1B-40CE-92DC-413F577BFAAB}" type="datetimeFigureOut">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FF83F-6E3C-4C37-B623-4E4CFD54C3C0}"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40F5AA5-AD1B-40CE-92DC-413F577BFAAB}" type="datetimeFigureOut">
              <a:rPr lang="en-US" smtClean="0"/>
              <a:t>9/4/2015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BFF83F-6E3C-4C37-B623-4E4CFD54C3C0}"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40F5AA5-AD1B-40CE-92DC-413F577BFAAB}" type="datetimeFigureOut">
              <a:rPr lang="en-US" smtClean="0"/>
              <a:t>9/4/2015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40F5AA5-AD1B-40CE-92DC-413F577BFAAB}" type="datetimeFigureOut">
              <a:rPr lang="en-US" smtClean="0"/>
              <a:t>9/4/2015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BFF83F-6E3C-4C37-B623-4E4CFD54C3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0F5AA5-AD1B-40CE-92DC-413F577BFAAB}" type="datetimeFigureOut">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FF83F-6E3C-4C37-B623-4E4CFD54C3C0}"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0F5AA5-AD1B-40CE-92DC-413F577BFAAB}" type="datetimeFigureOut">
              <a:rPr lang="en-US" smtClean="0"/>
              <a:t>9/4/2015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BFF83F-6E3C-4C37-B623-4E4CFD54C3C0}"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40F5AA5-AD1B-40CE-92DC-413F577BFAAB}" type="datetimeFigureOut">
              <a:rPr lang="en-US" smtClean="0"/>
              <a:t>9/4/2015</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47BFF83F-6E3C-4C37-B623-4E4CFD54C3C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153400" cy="3810000"/>
          </a:xfrm>
        </p:spPr>
        <p:txBody>
          <a:bodyPr>
            <a:normAutofit/>
          </a:bodyPr>
          <a:lstStyle/>
          <a:p>
            <a:r>
              <a:rPr lang="en-US" dirty="0" smtClean="0"/>
              <a:t>D.C. Voluntary Sentencing Guidelines</a:t>
            </a:r>
            <a:br>
              <a:rPr lang="en-US" dirty="0" smtClean="0"/>
            </a:br>
            <a:r>
              <a:rPr lang="en-US" dirty="0" smtClean="0"/>
              <a:t/>
            </a:r>
            <a:br>
              <a:rPr lang="en-US" dirty="0" smtClean="0"/>
            </a:br>
            <a:r>
              <a:rPr lang="en-US" dirty="0" smtClean="0"/>
              <a:t>Advanced Training:</a:t>
            </a:r>
            <a:br>
              <a:rPr lang="en-US" dirty="0" smtClean="0"/>
            </a:br>
            <a:r>
              <a:rPr lang="en-US" dirty="0" smtClean="0"/>
              <a:t>How to calculate a defendant’s criminal history score</a:t>
            </a:r>
            <a:endParaRPr lang="en-US" dirty="0"/>
          </a:p>
        </p:txBody>
      </p:sp>
      <p:sp>
        <p:nvSpPr>
          <p:cNvPr id="3" name="Subtitle 2"/>
          <p:cNvSpPr>
            <a:spLocks noGrp="1"/>
          </p:cNvSpPr>
          <p:nvPr>
            <p:ph type="subTitle" idx="1"/>
          </p:nvPr>
        </p:nvSpPr>
        <p:spPr>
          <a:xfrm>
            <a:off x="304800" y="304800"/>
            <a:ext cx="3886200" cy="1139826"/>
          </a:xfrm>
        </p:spPr>
        <p:txBody>
          <a:bodyPr/>
          <a:lstStyle/>
          <a:p>
            <a:r>
              <a:rPr lang="en-US" dirty="0"/>
              <a:t>D.C. Sentencing and Criminal Code Revision Commission</a:t>
            </a:r>
          </a:p>
        </p:txBody>
      </p:sp>
    </p:spTree>
    <p:custDataLst>
      <p:tags r:id="rId1"/>
    </p:custDataLst>
    <p:extLst>
      <p:ext uri="{BB962C8B-B14F-4D97-AF65-F5344CB8AC3E}">
        <p14:creationId xmlns:p14="http://schemas.microsoft.com/office/powerpoint/2010/main" val="660736126"/>
      </p:ext>
    </p:extLst>
  </p:cSld>
  <p:clrMapOvr>
    <a:masterClrMapping/>
  </p:clrMapOvr>
  <mc:AlternateContent xmlns:mc="http://schemas.openxmlformats.org/markup-compatibility/2006" xmlns:p14="http://schemas.microsoft.com/office/powerpoint/2010/main">
    <mc:Choice Requires="p14">
      <p:transition spd="slow" p14:dur="2000" advTm="24241"/>
    </mc:Choice>
    <mc:Fallback xmlns="">
      <p:transition spd="slow" advTm="242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
            <a:ext cx="7772400" cy="868362"/>
          </a:xfrm>
        </p:spPr>
        <p:txBody>
          <a:bodyPr>
            <a:normAutofit fontScale="90000"/>
          </a:bodyPr>
          <a:lstStyle/>
          <a:p>
            <a:r>
              <a:rPr lang="en-US" dirty="0" smtClean="0"/>
              <a:t>How are prior convictions scored?</a:t>
            </a:r>
            <a:endParaRPr lang="en-US" dirty="0"/>
          </a:p>
        </p:txBody>
      </p:sp>
      <p:sp>
        <p:nvSpPr>
          <p:cNvPr id="3" name="Content Placeholder 2"/>
          <p:cNvSpPr>
            <a:spLocks noGrp="1"/>
          </p:cNvSpPr>
          <p:nvPr>
            <p:ph idx="1"/>
          </p:nvPr>
        </p:nvSpPr>
        <p:spPr>
          <a:xfrm>
            <a:off x="304800" y="1066800"/>
            <a:ext cx="8153400" cy="4267201"/>
          </a:xfrm>
        </p:spPr>
        <p:txBody>
          <a:bodyPr/>
          <a:lstStyle/>
          <a:p>
            <a:r>
              <a:rPr lang="en-US" dirty="0" smtClean="0"/>
              <a:t>Prior felony convictions are scored based on their Offense Severity Group.</a:t>
            </a:r>
          </a:p>
          <a:p>
            <a:pPr marL="6858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627992" cy="5061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82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prior convictions </a:t>
            </a:r>
            <a:r>
              <a:rPr lang="en-US" dirty="0" smtClean="0"/>
              <a:t>scored?</a:t>
            </a:r>
            <a:endParaRPr lang="en-US" dirty="0"/>
          </a:p>
        </p:txBody>
      </p:sp>
      <p:sp>
        <p:nvSpPr>
          <p:cNvPr id="3" name="Content Placeholder 2"/>
          <p:cNvSpPr>
            <a:spLocks noGrp="1"/>
          </p:cNvSpPr>
          <p:nvPr>
            <p:ph idx="1"/>
          </p:nvPr>
        </p:nvSpPr>
        <p:spPr/>
        <p:txBody>
          <a:bodyPr/>
          <a:lstStyle/>
          <a:p>
            <a:r>
              <a:rPr lang="en-US" dirty="0" smtClean="0"/>
              <a:t>Offense rankings not contained on the Master or Drug Grids are listed in Guidelines Appendix C (listed alphabetically) or C-I (listed by statute number)</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43200"/>
            <a:ext cx="72390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590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are prior convictions </a:t>
            </a:r>
            <a:r>
              <a:rPr lang="en-US" dirty="0" smtClean="0"/>
              <a:t>scored?</a:t>
            </a:r>
            <a:endParaRPr lang="en-US" dirty="0"/>
          </a:p>
        </p:txBody>
      </p:sp>
      <p:sp>
        <p:nvSpPr>
          <p:cNvPr id="3" name="Content Placeholder 2"/>
          <p:cNvSpPr>
            <a:spLocks noGrp="1"/>
          </p:cNvSpPr>
          <p:nvPr>
            <p:ph idx="1"/>
          </p:nvPr>
        </p:nvSpPr>
        <p:spPr/>
        <p:txBody>
          <a:bodyPr/>
          <a:lstStyle/>
          <a:p>
            <a:r>
              <a:rPr lang="en-US" dirty="0" smtClean="0"/>
              <a:t>Section 2.2.2 indicates how prior convictions are scored depending on the offense group.</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438400"/>
            <a:ext cx="4015681" cy="291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42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Lapsed Convictions</a:t>
            </a:r>
            <a:endParaRPr lang="en-US" dirty="0"/>
          </a:p>
        </p:txBody>
      </p:sp>
      <p:sp>
        <p:nvSpPr>
          <p:cNvPr id="3" name="Content Placeholder 2"/>
          <p:cNvSpPr>
            <a:spLocks noGrp="1"/>
          </p:cNvSpPr>
          <p:nvPr>
            <p:ph idx="1"/>
          </p:nvPr>
        </p:nvSpPr>
        <p:spPr/>
        <p:txBody>
          <a:bodyPr/>
          <a:lstStyle/>
          <a:p>
            <a:r>
              <a:rPr lang="en-US" dirty="0" smtClean="0"/>
              <a:t>Only convictions </a:t>
            </a:r>
            <a:r>
              <a:rPr lang="en-US" dirty="0"/>
              <a:t>within </a:t>
            </a:r>
            <a:r>
              <a:rPr lang="en-US" dirty="0" smtClean="0"/>
              <a:t>a </a:t>
            </a:r>
            <a:r>
              <a:rPr lang="en-US" dirty="0"/>
              <a:t>ten-year window before the </a:t>
            </a:r>
            <a:r>
              <a:rPr lang="en-US" b="1" dirty="0"/>
              <a:t>commission</a:t>
            </a:r>
            <a:r>
              <a:rPr lang="en-US" dirty="0"/>
              <a:t> of the instant </a:t>
            </a:r>
            <a:r>
              <a:rPr lang="en-US" dirty="0" smtClean="0"/>
              <a:t>offense are scored.</a:t>
            </a:r>
          </a:p>
          <a:p>
            <a:pPr lvl="1">
              <a:buFont typeface="Courier New" panose="02070309020205020404" pitchFamily="49" charset="0"/>
              <a:buChar char="o"/>
            </a:pPr>
            <a:r>
              <a:rPr lang="en-US" dirty="0" smtClean="0"/>
              <a:t>Ten year window calculated from the end of the sentence in the prior case to the date of the commission of the case being sentenced.</a:t>
            </a:r>
          </a:p>
          <a:p>
            <a:r>
              <a:rPr lang="en-US" dirty="0" smtClean="0"/>
              <a:t>Convictions outside of the ten year window lapse and are not scored.</a:t>
            </a:r>
          </a:p>
          <a:p>
            <a:pPr marL="68580" indent="0">
              <a:buNone/>
            </a:pPr>
            <a:endParaRPr lang="en-US" dirty="0"/>
          </a:p>
          <a:p>
            <a:pPr marL="68580" indent="0">
              <a:buNone/>
            </a:pPr>
            <a:endParaRPr lang="en-US"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19475"/>
            <a:ext cx="8044392" cy="300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093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92162"/>
          </a:xfrm>
        </p:spPr>
        <p:txBody>
          <a:bodyPr/>
          <a:lstStyle/>
          <a:p>
            <a:r>
              <a:rPr lang="en-US" dirty="0" smtClean="0"/>
              <a:t>Revived Convictions</a:t>
            </a:r>
            <a:endParaRPr lang="en-US" dirty="0"/>
          </a:p>
        </p:txBody>
      </p:sp>
      <p:sp>
        <p:nvSpPr>
          <p:cNvPr id="3" name="Content Placeholder 2"/>
          <p:cNvSpPr>
            <a:spLocks noGrp="1"/>
          </p:cNvSpPr>
          <p:nvPr>
            <p:ph idx="1"/>
          </p:nvPr>
        </p:nvSpPr>
        <p:spPr>
          <a:xfrm>
            <a:off x="685800" y="990600"/>
            <a:ext cx="7772400" cy="4343401"/>
          </a:xfrm>
        </p:spPr>
        <p:txBody>
          <a:bodyPr/>
          <a:lstStyle/>
          <a:p>
            <a:r>
              <a:rPr lang="en-US" dirty="0"/>
              <a:t>Lapsed convictions are revived if any prior felony sentenced occurs within the ten year </a:t>
            </a:r>
            <a:r>
              <a:rPr lang="en-US" dirty="0" smtClean="0"/>
              <a:t>window.</a:t>
            </a:r>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endParaRPr lang="en-US" dirty="0" smtClean="0"/>
          </a:p>
          <a:p>
            <a:endParaRPr lang="en-US" dirty="0"/>
          </a:p>
          <a:p>
            <a:r>
              <a:rPr lang="en-US" dirty="0" smtClean="0"/>
              <a:t>Revived </a:t>
            </a:r>
            <a:r>
              <a:rPr lang="en-US" dirty="0"/>
              <a:t>convictions are scored as follows:</a:t>
            </a:r>
          </a:p>
          <a:p>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4495800"/>
            <a:ext cx="3695700" cy="2171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5257800" cy="227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84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Scoring Prior misdemeanor Convictions</a:t>
            </a:r>
            <a:endParaRPr lang="en-US" dirty="0"/>
          </a:p>
        </p:txBody>
      </p:sp>
      <p:sp>
        <p:nvSpPr>
          <p:cNvPr id="3" name="Content Placeholder 2"/>
          <p:cNvSpPr>
            <a:spLocks noGrp="1"/>
          </p:cNvSpPr>
          <p:nvPr>
            <p:ph idx="1"/>
          </p:nvPr>
        </p:nvSpPr>
        <p:spPr/>
        <p:txBody>
          <a:bodyPr>
            <a:noAutofit/>
          </a:bodyPr>
          <a:lstStyle/>
          <a:p>
            <a:r>
              <a:rPr lang="en-US" sz="2800" dirty="0" smtClean="0"/>
              <a:t>All misdemeanor convictions are scored as .25 points.</a:t>
            </a:r>
          </a:p>
          <a:p>
            <a:r>
              <a:rPr lang="en-US" sz="2800" dirty="0" smtClean="0"/>
              <a:t>Total points from misdemeanors cannot exceed 1 point (4 misdemeanor).</a:t>
            </a:r>
          </a:p>
          <a:p>
            <a:r>
              <a:rPr lang="en-US" sz="2800" dirty="0" smtClean="0"/>
              <a:t>Once lapsed, cannot be revived.</a:t>
            </a:r>
          </a:p>
          <a:p>
            <a:r>
              <a:rPr lang="en-US" sz="2800" dirty="0" smtClean="0"/>
              <a:t>Cannot revive any prior offenses.</a:t>
            </a:r>
          </a:p>
          <a:p>
            <a:r>
              <a:rPr lang="en-US" sz="2800" dirty="0" smtClean="0"/>
              <a:t>Misdemeanors with a statutory maximum sentence of less than 90 days are not scored.</a:t>
            </a:r>
            <a:endParaRPr lang="en-US" sz="2800" dirty="0"/>
          </a:p>
        </p:txBody>
      </p:sp>
    </p:spTree>
    <p:extLst>
      <p:ext uri="{BB962C8B-B14F-4D97-AF65-F5344CB8AC3E}">
        <p14:creationId xmlns:p14="http://schemas.microsoft.com/office/powerpoint/2010/main" val="26426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944562"/>
          </a:xfrm>
        </p:spPr>
        <p:txBody>
          <a:bodyPr>
            <a:normAutofit fontScale="90000"/>
          </a:bodyPr>
          <a:lstStyle/>
          <a:p>
            <a:r>
              <a:rPr lang="en-US" dirty="0" smtClean="0"/>
              <a:t>Scoring Prior Juvenile convictions/adjudications</a:t>
            </a:r>
            <a:endParaRPr lang="en-US" dirty="0"/>
          </a:p>
        </p:txBody>
      </p:sp>
      <p:sp>
        <p:nvSpPr>
          <p:cNvPr id="3" name="Content Placeholder 2"/>
          <p:cNvSpPr>
            <a:spLocks noGrp="1"/>
          </p:cNvSpPr>
          <p:nvPr>
            <p:ph idx="1"/>
          </p:nvPr>
        </p:nvSpPr>
        <p:spPr>
          <a:xfrm>
            <a:off x="685800" y="1219200"/>
            <a:ext cx="7772400" cy="5638800"/>
          </a:xfrm>
        </p:spPr>
        <p:txBody>
          <a:bodyPr/>
          <a:lstStyle/>
          <a:p>
            <a:r>
              <a:rPr lang="en-US" dirty="0" smtClean="0"/>
              <a:t>Only felonies are scored (no misdemeanors).</a:t>
            </a:r>
          </a:p>
          <a:p>
            <a:r>
              <a:rPr lang="en-US" dirty="0" smtClean="0"/>
              <a:t>Convictions lapse after five years .</a:t>
            </a:r>
          </a:p>
          <a:p>
            <a:pPr lvl="1">
              <a:buFont typeface="Courier New" panose="02070309020205020404" pitchFamily="49" charset="0"/>
              <a:buChar char="o"/>
            </a:pPr>
            <a:r>
              <a:rPr lang="en-US" dirty="0" smtClean="0"/>
              <a:t>Lapse time calculated from the day of sentencing unless the defendant is held in a secured (locked) facility.</a:t>
            </a:r>
          </a:p>
          <a:p>
            <a:r>
              <a:rPr lang="en-US" dirty="0" smtClean="0"/>
              <a:t>Lapsed convictions cannot be revived.</a:t>
            </a:r>
          </a:p>
          <a:p>
            <a:r>
              <a:rPr lang="en-US" dirty="0" smtClean="0"/>
              <a:t>Points from juvenile convictions cannot exceed 1.5 total points.</a:t>
            </a:r>
          </a:p>
          <a:p>
            <a:pPr lvl="1">
              <a:buFont typeface="Courier New" panose="02070309020205020404" pitchFamily="49" charset="0"/>
              <a:buChar char="o"/>
            </a:pPr>
            <a:r>
              <a:rPr lang="en-US" dirty="0" smtClean="0"/>
              <a:t>Unless </a:t>
            </a:r>
            <a:r>
              <a:rPr lang="en-US" dirty="0"/>
              <a:t>there is more than one adjudication for an offense that counts as 1 ½ points. In that event, each such adjudication is counted and all other adjudications are not counted.</a:t>
            </a:r>
          </a:p>
          <a:p>
            <a:r>
              <a:rPr lang="en-US" dirty="0" smtClean="0"/>
              <a:t>Juvenile convictions/adjudications are scored as follows:</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587097"/>
            <a:ext cx="3406235" cy="224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907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accessory after the fact convictions</a:t>
            </a:r>
            <a:endParaRPr lang="en-US" dirty="0"/>
          </a:p>
        </p:txBody>
      </p:sp>
      <p:sp>
        <p:nvSpPr>
          <p:cNvPr id="3" name="Content Placeholder 2"/>
          <p:cNvSpPr>
            <a:spLocks noGrp="1"/>
          </p:cNvSpPr>
          <p:nvPr>
            <p:ph idx="1"/>
          </p:nvPr>
        </p:nvSpPr>
        <p:spPr/>
        <p:txBody>
          <a:bodyPr/>
          <a:lstStyle/>
          <a:p>
            <a:r>
              <a:rPr lang="en-US" dirty="0"/>
              <a:t>Prior accessory after the fact </a:t>
            </a:r>
            <a:r>
              <a:rPr lang="en-US" dirty="0" smtClean="0"/>
              <a:t>convictions are scored as follows (use the master group for the underling offense):</a:t>
            </a:r>
          </a:p>
          <a:p>
            <a:pPr marL="6858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590800"/>
            <a:ext cx="8066741" cy="316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24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Scoring multiple offense from the same event</a:t>
            </a:r>
            <a:endParaRPr lang="en-US" dirty="0"/>
          </a:p>
        </p:txBody>
      </p:sp>
      <p:sp>
        <p:nvSpPr>
          <p:cNvPr id="3" name="Content Placeholder 2"/>
          <p:cNvSpPr>
            <a:spLocks noGrp="1"/>
          </p:cNvSpPr>
          <p:nvPr>
            <p:ph idx="1"/>
          </p:nvPr>
        </p:nvSpPr>
        <p:spPr>
          <a:xfrm>
            <a:off x="685800" y="1600200"/>
            <a:ext cx="7772400" cy="4267199"/>
          </a:xfrm>
        </p:spPr>
        <p:txBody>
          <a:bodyPr>
            <a:noAutofit/>
          </a:bodyPr>
          <a:lstStyle/>
          <a:p>
            <a:r>
              <a:rPr lang="en-US" sz="2800" dirty="0" smtClean="0"/>
              <a:t>Only the most severe conviction from a single prior event is scored.</a:t>
            </a:r>
          </a:p>
          <a:p>
            <a:r>
              <a:rPr lang="en-US" sz="2800" dirty="0" smtClean="0"/>
              <a:t>Offenses </a:t>
            </a:r>
            <a:r>
              <a:rPr lang="en-US" sz="2800" dirty="0"/>
              <a:t>are part of a single event if </a:t>
            </a:r>
            <a:r>
              <a:rPr lang="en-US" sz="2800" dirty="0" smtClean="0"/>
              <a:t>they:</a:t>
            </a:r>
          </a:p>
          <a:p>
            <a:pPr lvl="1">
              <a:buFont typeface="Courier New" panose="02070309020205020404" pitchFamily="49" charset="0"/>
              <a:buChar char="o"/>
            </a:pPr>
            <a:r>
              <a:rPr lang="en-US" sz="2800" dirty="0"/>
              <a:t>W</a:t>
            </a:r>
            <a:r>
              <a:rPr lang="en-US" sz="2800" dirty="0" smtClean="0"/>
              <a:t>ere </a:t>
            </a:r>
            <a:r>
              <a:rPr lang="en-US" sz="2800" dirty="0"/>
              <a:t>committed at the same time and place </a:t>
            </a:r>
            <a:r>
              <a:rPr lang="en-US" sz="2800" b="1" u="sng" dirty="0"/>
              <a:t>or</a:t>
            </a:r>
            <a:r>
              <a:rPr lang="en-US" sz="2800" dirty="0"/>
              <a:t> </a:t>
            </a:r>
            <a:endParaRPr lang="en-US" sz="2800" dirty="0" smtClean="0"/>
          </a:p>
          <a:p>
            <a:pPr lvl="1">
              <a:buFont typeface="Courier New" panose="02070309020205020404" pitchFamily="49" charset="0"/>
              <a:buChar char="o"/>
            </a:pPr>
            <a:r>
              <a:rPr lang="en-US" sz="2800" dirty="0" smtClean="0"/>
              <a:t>Have </a:t>
            </a:r>
            <a:r>
              <a:rPr lang="en-US" sz="2800" dirty="0"/>
              <a:t>the same nucleus of </a:t>
            </a:r>
            <a:r>
              <a:rPr lang="en-US" sz="2800" dirty="0" smtClean="0"/>
              <a:t>facts.</a:t>
            </a:r>
            <a:endParaRPr lang="en-US" sz="2800" dirty="0"/>
          </a:p>
          <a:p>
            <a:r>
              <a:rPr lang="en-US" sz="2800" dirty="0" smtClean="0"/>
              <a:t>Whether two or more  offenses were part of the same event is often a factual question that must be resolved by the court.</a:t>
            </a:r>
            <a:endParaRPr lang="en-US" sz="2800" dirty="0"/>
          </a:p>
        </p:txBody>
      </p:sp>
    </p:spTree>
    <p:extLst>
      <p:ext uri="{BB962C8B-B14F-4D97-AF65-F5344CB8AC3E}">
        <p14:creationId xmlns:p14="http://schemas.microsoft.com/office/powerpoint/2010/main" val="271212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77200" cy="944562"/>
          </a:xfrm>
        </p:spPr>
        <p:txBody>
          <a:bodyPr>
            <a:normAutofit fontScale="90000"/>
          </a:bodyPr>
          <a:lstStyle/>
          <a:p>
            <a:r>
              <a:rPr lang="en-US" dirty="0" smtClean="0"/>
              <a:t>Scoring out-of-District convictions - Initial Scoring</a:t>
            </a:r>
            <a:endParaRPr lang="en-US" dirty="0"/>
          </a:p>
        </p:txBody>
      </p:sp>
      <p:sp>
        <p:nvSpPr>
          <p:cNvPr id="3" name="Content Placeholder 2"/>
          <p:cNvSpPr>
            <a:spLocks noGrp="1"/>
          </p:cNvSpPr>
          <p:nvPr>
            <p:ph idx="1"/>
          </p:nvPr>
        </p:nvSpPr>
        <p:spPr>
          <a:xfrm>
            <a:off x="685800" y="990600"/>
            <a:ext cx="8153400" cy="5257799"/>
          </a:xfrm>
        </p:spPr>
        <p:txBody>
          <a:bodyPr>
            <a:normAutofit/>
          </a:bodyPr>
          <a:lstStyle/>
          <a:p>
            <a:pPr marL="68580" indent="0">
              <a:buNone/>
            </a:pPr>
            <a:r>
              <a:rPr lang="en-US" sz="3200" dirty="0" smtClean="0"/>
              <a:t>Rule 2.2.6(a) explains the procedure presentence report writers use to initially score an out-of-District offense.</a:t>
            </a:r>
          </a:p>
          <a:p>
            <a:r>
              <a:rPr lang="en-US" sz="3200" dirty="0" smtClean="0"/>
              <a:t>Step 1 – Locate the Out-of-District statute.</a:t>
            </a:r>
          </a:p>
          <a:p>
            <a:r>
              <a:rPr lang="en-US" sz="3200" dirty="0" smtClean="0"/>
              <a:t>Step 2 – Examine the name and elements of the Out-of-District offense.</a:t>
            </a:r>
          </a:p>
        </p:txBody>
      </p:sp>
    </p:spTree>
    <p:extLst>
      <p:ext uri="{BB962C8B-B14F-4D97-AF65-F5344CB8AC3E}">
        <p14:creationId xmlns:p14="http://schemas.microsoft.com/office/powerpoint/2010/main" val="198734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a:t>This PowerPoint presentation is designed </a:t>
            </a:r>
            <a:r>
              <a:rPr lang="en-US" dirty="0" smtClean="0"/>
              <a:t>to give individuals an understanding of how criminal history scored as calculated and used.  The presentation is not intended to serve as legal advice or guidance.  It does not cover every possible situation or occurrence.  It is for </a:t>
            </a:r>
            <a:r>
              <a:rPr lang="en-US" dirty="0"/>
              <a:t>educational </a:t>
            </a:r>
            <a:r>
              <a:rPr lang="en-US" dirty="0" smtClean="0"/>
              <a:t>purposes </a:t>
            </a:r>
            <a:r>
              <a:rPr lang="en-US" dirty="0"/>
              <a:t>only.  </a:t>
            </a:r>
            <a:endParaRPr lang="en-US" dirty="0" smtClean="0"/>
          </a:p>
          <a:p>
            <a:r>
              <a:rPr lang="en-US" dirty="0" smtClean="0"/>
              <a:t>This presentation </a:t>
            </a:r>
            <a:r>
              <a:rPr lang="en-US" dirty="0"/>
              <a:t>should not be referenced, used, introduced, or quoted in any proceeding.  It </a:t>
            </a:r>
            <a:r>
              <a:rPr lang="en-US" dirty="0" smtClean="0"/>
              <a:t>may </a:t>
            </a:r>
            <a:r>
              <a:rPr lang="en-US" dirty="0"/>
              <a:t>not be reproduced without the expressed permission of the D.C. Sentencing and Criminal Code Revision Commission</a:t>
            </a:r>
            <a:r>
              <a:rPr lang="en-US" dirty="0" smtClean="0"/>
              <a:t>.</a:t>
            </a:r>
            <a:endParaRPr lang="en-US" dirty="0"/>
          </a:p>
          <a:p>
            <a:endParaRPr lang="en-US" dirty="0"/>
          </a:p>
        </p:txBody>
      </p:sp>
    </p:spTree>
    <p:custDataLst>
      <p:tags r:id="rId1"/>
    </p:custDataLst>
    <p:extLst>
      <p:ext uri="{BB962C8B-B14F-4D97-AF65-F5344CB8AC3E}">
        <p14:creationId xmlns:p14="http://schemas.microsoft.com/office/powerpoint/2010/main" val="405755980"/>
      </p:ext>
    </p:extLst>
  </p:cSld>
  <p:clrMapOvr>
    <a:masterClrMapping/>
  </p:clrMapOvr>
  <mc:AlternateContent xmlns:mc="http://schemas.openxmlformats.org/markup-compatibility/2006" xmlns:p14="http://schemas.microsoft.com/office/powerpoint/2010/main">
    <mc:Choice Requires="p14">
      <p:transition spd="slow" p14:dur="2000" advTm="39038">
        <p14:prism isContent="1"/>
      </p:transition>
    </mc:Choice>
    <mc:Fallback xmlns="">
      <p:transition spd="slow" advTm="390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77200" cy="944562"/>
          </a:xfrm>
        </p:spPr>
        <p:txBody>
          <a:bodyPr>
            <a:normAutofit fontScale="90000"/>
          </a:bodyPr>
          <a:lstStyle/>
          <a:p>
            <a:r>
              <a:rPr lang="en-US" dirty="0" smtClean="0"/>
              <a:t>Scoring out-of-District convictions - Initial Scoring (continued)</a:t>
            </a:r>
            <a:endParaRPr lang="en-US" dirty="0"/>
          </a:p>
        </p:txBody>
      </p:sp>
      <p:sp>
        <p:nvSpPr>
          <p:cNvPr id="3" name="Content Placeholder 2"/>
          <p:cNvSpPr>
            <a:spLocks noGrp="1"/>
          </p:cNvSpPr>
          <p:nvPr>
            <p:ph idx="1"/>
          </p:nvPr>
        </p:nvSpPr>
        <p:spPr>
          <a:xfrm>
            <a:off x="685800" y="990600"/>
            <a:ext cx="8153400" cy="5257799"/>
          </a:xfrm>
        </p:spPr>
        <p:txBody>
          <a:bodyPr>
            <a:normAutofit/>
          </a:bodyPr>
          <a:lstStyle/>
          <a:p>
            <a:r>
              <a:rPr lang="en-US" sz="3200" dirty="0" smtClean="0"/>
              <a:t>Step 3 – Based only on the name and elements of the offense, score the offense as the most closely matching D.C. offense.</a:t>
            </a:r>
          </a:p>
          <a:p>
            <a:r>
              <a:rPr lang="en-US" sz="3200" dirty="0" smtClean="0"/>
              <a:t>Step 4 – If there is more than one closely matching D.C. offense, initially score the offense as the least severe offense.  Make a note that the offense closely matched multiple D.C. offenses.</a:t>
            </a:r>
          </a:p>
          <a:p>
            <a:pPr marL="68580" indent="0">
              <a:buNone/>
            </a:pPr>
            <a:r>
              <a:rPr lang="en-US" sz="3200" dirty="0" smtClean="0">
                <a:solidFill>
                  <a:schemeClr val="accent2"/>
                </a:solidFill>
              </a:rPr>
              <a:t>Note: CSOSA does NOT look at the underlying conduct.</a:t>
            </a:r>
            <a:endParaRPr lang="en-US" sz="3200" dirty="0">
              <a:solidFill>
                <a:schemeClr val="accent2"/>
              </a:solidFill>
            </a:endParaRPr>
          </a:p>
        </p:txBody>
      </p:sp>
    </p:spTree>
    <p:extLst>
      <p:ext uri="{BB962C8B-B14F-4D97-AF65-F5344CB8AC3E}">
        <p14:creationId xmlns:p14="http://schemas.microsoft.com/office/powerpoint/2010/main" val="418546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153400" cy="1143000"/>
          </a:xfrm>
        </p:spPr>
        <p:txBody>
          <a:bodyPr>
            <a:normAutofit fontScale="90000"/>
          </a:bodyPr>
          <a:lstStyle/>
          <a:p>
            <a:r>
              <a:rPr lang="en-US" dirty="0"/>
              <a:t>Scoring </a:t>
            </a:r>
            <a:r>
              <a:rPr lang="en-US" dirty="0" smtClean="0"/>
              <a:t>out-of-district Convictions</a:t>
            </a:r>
            <a:br>
              <a:rPr lang="en-US" dirty="0" smtClean="0"/>
            </a:br>
            <a:r>
              <a:rPr lang="en-US" dirty="0" smtClean="0"/>
              <a:t>-Non-Comparable Offenses</a:t>
            </a:r>
            <a:endParaRPr lang="en-US" dirty="0"/>
          </a:p>
        </p:txBody>
      </p:sp>
      <p:sp>
        <p:nvSpPr>
          <p:cNvPr id="3" name="Content Placeholder 2"/>
          <p:cNvSpPr>
            <a:spLocks noGrp="1"/>
          </p:cNvSpPr>
          <p:nvPr>
            <p:ph idx="1"/>
          </p:nvPr>
        </p:nvSpPr>
        <p:spPr/>
        <p:txBody>
          <a:bodyPr>
            <a:normAutofit lnSpcReduction="10000"/>
          </a:bodyPr>
          <a:lstStyle/>
          <a:p>
            <a:r>
              <a:rPr lang="en-US" sz="2800" dirty="0"/>
              <a:t>An out-of-District offense that does not match a D.C. </a:t>
            </a:r>
            <a:r>
              <a:rPr lang="en-US" sz="2800" dirty="0" smtClean="0"/>
              <a:t>offense is scored as:</a:t>
            </a:r>
            <a:endParaRPr lang="en-US" sz="2800" dirty="0"/>
          </a:p>
          <a:p>
            <a:pPr lvl="1">
              <a:buFont typeface="Courier New" panose="02070309020205020404" pitchFamily="49" charset="0"/>
              <a:buChar char="o"/>
            </a:pPr>
            <a:r>
              <a:rPr lang="en-US" sz="2800" dirty="0" smtClean="0"/>
              <a:t>A one </a:t>
            </a:r>
            <a:r>
              <a:rPr lang="en-US" sz="2800" dirty="0"/>
              <a:t>point felony if it is defined as a felony by the other </a:t>
            </a:r>
            <a:r>
              <a:rPr lang="en-US" sz="2800" dirty="0" smtClean="0"/>
              <a:t>jurisdiction.</a:t>
            </a:r>
            <a:endParaRPr lang="en-US" sz="2800" dirty="0"/>
          </a:p>
          <a:p>
            <a:pPr lvl="1">
              <a:buFont typeface="Courier New" panose="02070309020205020404" pitchFamily="49" charset="0"/>
              <a:buChar char="o"/>
            </a:pPr>
            <a:r>
              <a:rPr lang="en-US" sz="2800" dirty="0"/>
              <a:t>A misdemeanor if it is defined as a misdemeanor by the other jurisdiction.</a:t>
            </a:r>
          </a:p>
          <a:p>
            <a:r>
              <a:rPr lang="en-US" sz="2800" dirty="0"/>
              <a:t>The PSI should indicate that the offense does not </a:t>
            </a:r>
            <a:r>
              <a:rPr lang="en-US" sz="2800" dirty="0" smtClean="0"/>
              <a:t>match.</a:t>
            </a:r>
            <a:endParaRPr lang="en-US" sz="2800" dirty="0"/>
          </a:p>
          <a:p>
            <a:endParaRPr lang="en-US" dirty="0"/>
          </a:p>
        </p:txBody>
      </p:sp>
    </p:spTree>
    <p:extLst>
      <p:ext uri="{BB962C8B-B14F-4D97-AF65-F5344CB8AC3E}">
        <p14:creationId xmlns:p14="http://schemas.microsoft.com/office/powerpoint/2010/main" val="2665175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dirty="0" smtClean="0"/>
              <a:t>Scoring out-of-district convictions</a:t>
            </a:r>
            <a:br>
              <a:rPr lang="en-US" dirty="0" smtClean="0"/>
            </a:br>
            <a:r>
              <a:rPr lang="en-US" dirty="0" smtClean="0"/>
              <a:t>- Contesting an initial scoring</a:t>
            </a:r>
            <a:endParaRPr lang="en-US" dirty="0"/>
          </a:p>
        </p:txBody>
      </p:sp>
      <p:sp>
        <p:nvSpPr>
          <p:cNvPr id="3" name="Content Placeholder 2"/>
          <p:cNvSpPr>
            <a:spLocks noGrp="1"/>
          </p:cNvSpPr>
          <p:nvPr>
            <p:ph idx="1"/>
          </p:nvPr>
        </p:nvSpPr>
        <p:spPr/>
        <p:txBody>
          <a:bodyPr>
            <a:normAutofit/>
          </a:bodyPr>
          <a:lstStyle/>
          <a:p>
            <a:r>
              <a:rPr lang="en-US" dirty="0" smtClean="0"/>
              <a:t>The sentencing judge makes the final decision in how an out-of-District conviction is scored.</a:t>
            </a:r>
          </a:p>
          <a:p>
            <a:pPr lvl="1">
              <a:buFont typeface="Courier New" panose="02070309020205020404" pitchFamily="49" charset="0"/>
              <a:buChar char="o"/>
            </a:pPr>
            <a:r>
              <a:rPr lang="en-US" dirty="0" smtClean="0"/>
              <a:t>Parties may argue that CSOSA misapplied rule 2.2.6(a).</a:t>
            </a:r>
          </a:p>
          <a:p>
            <a:r>
              <a:rPr lang="en-US" dirty="0" smtClean="0"/>
              <a:t>If a party contends that an initial scoring misrepresents the severity of the offense, they may seek a criminal history correction.</a:t>
            </a:r>
          </a:p>
          <a:p>
            <a:pPr lvl="1">
              <a:buFont typeface="Courier New" panose="02070309020205020404" pitchFamily="49" charset="0"/>
              <a:buChar char="o"/>
            </a:pPr>
            <a:r>
              <a:rPr lang="en-US" sz="2000" dirty="0" smtClean="0"/>
              <a:t>Procedure set forth under Rule 2.2.6(a)(6).</a:t>
            </a:r>
          </a:p>
          <a:p>
            <a:pPr lvl="1">
              <a:buFont typeface="Courier New" panose="02070309020205020404" pitchFamily="49" charset="0"/>
              <a:buChar char="o"/>
            </a:pPr>
            <a:r>
              <a:rPr lang="en-US" sz="2000" dirty="0" smtClean="0"/>
              <a:t>Can introduce the facts underlying the conviction.</a:t>
            </a:r>
          </a:p>
          <a:p>
            <a:pPr lvl="1">
              <a:buFont typeface="Courier New" panose="02070309020205020404" pitchFamily="49" charset="0"/>
              <a:buChar char="o"/>
            </a:pPr>
            <a:r>
              <a:rPr lang="en-US" sz="2000" dirty="0" smtClean="0"/>
              <a:t>If court finds by a </a:t>
            </a:r>
            <a:r>
              <a:rPr lang="en-US" sz="2000" b="1" dirty="0" smtClean="0"/>
              <a:t>preponderance of the evidence</a:t>
            </a:r>
            <a:r>
              <a:rPr lang="en-US" sz="2000" dirty="0" smtClean="0"/>
              <a:t> that the conduct underlying the conviction best matches a different District offense, it may change the scoring.</a:t>
            </a:r>
            <a:endParaRPr lang="en-US" sz="2000" dirty="0"/>
          </a:p>
        </p:txBody>
      </p:sp>
    </p:spTree>
    <p:extLst>
      <p:ext uri="{BB962C8B-B14F-4D97-AF65-F5344CB8AC3E}">
        <p14:creationId xmlns:p14="http://schemas.microsoft.com/office/powerpoint/2010/main" val="3860887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 indent="0">
              <a:buNone/>
            </a:pPr>
            <a:r>
              <a:rPr lang="en-US" dirty="0" smtClean="0"/>
              <a:t>Maryland Felony Theft – After September 2009</a:t>
            </a:r>
          </a:p>
          <a:p>
            <a:pPr marL="68580" indent="0">
              <a:buNone/>
            </a:pPr>
            <a:r>
              <a:rPr lang="en-US" dirty="0" smtClean="0"/>
              <a:t>Elements of Theft Closely Match.</a:t>
            </a:r>
          </a:p>
          <a:p>
            <a:pPr marL="68580" indent="0">
              <a:buNone/>
            </a:pPr>
            <a:r>
              <a:rPr lang="en-US" dirty="0" smtClean="0"/>
              <a:t>$1000 Threshold.</a:t>
            </a:r>
          </a:p>
          <a:p>
            <a:pPr marL="68580" indent="0">
              <a:buNone/>
            </a:pPr>
            <a:r>
              <a:rPr lang="en-US" dirty="0" smtClean="0"/>
              <a:t>Result:</a:t>
            </a:r>
          </a:p>
          <a:p>
            <a:pPr marL="68580" indent="0">
              <a:buNone/>
            </a:pPr>
            <a:r>
              <a:rPr lang="en-US" dirty="0" smtClean="0"/>
              <a:t>Matches Theft 1 in D.C. </a:t>
            </a:r>
          </a:p>
          <a:p>
            <a:pPr marL="68580" indent="0">
              <a:buNone/>
            </a:pPr>
            <a:r>
              <a:rPr lang="en-US" dirty="0" smtClean="0"/>
              <a:t>($1000+).</a:t>
            </a:r>
          </a:p>
          <a:p>
            <a:endParaRPr lang="en-US" dirty="0"/>
          </a:p>
        </p:txBody>
      </p:sp>
      <p:sp>
        <p:nvSpPr>
          <p:cNvPr id="4" name="Title 1"/>
          <p:cNvSpPr>
            <a:spLocks noGrp="1"/>
          </p:cNvSpPr>
          <p:nvPr>
            <p:ph type="title"/>
          </p:nvPr>
        </p:nvSpPr>
        <p:spPr>
          <a:xfrm>
            <a:off x="304800" y="274638"/>
            <a:ext cx="8534400" cy="1143000"/>
          </a:xfrm>
        </p:spPr>
        <p:txBody>
          <a:bodyPr>
            <a:normAutofit fontScale="90000"/>
          </a:bodyPr>
          <a:lstStyle/>
          <a:p>
            <a:r>
              <a:rPr lang="en-US" dirty="0" smtClean="0"/>
              <a:t>Scoring out-of-district convictions</a:t>
            </a:r>
            <a:br>
              <a:rPr lang="en-US" dirty="0" smtClean="0"/>
            </a:br>
            <a:r>
              <a:rPr lang="en-US" dirty="0" smtClean="0"/>
              <a:t>- Example 1</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438400"/>
            <a:ext cx="4090987" cy="405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334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74638"/>
            <a:ext cx="8837546" cy="1143000"/>
          </a:xfrm>
        </p:spPr>
        <p:txBody>
          <a:bodyPr>
            <a:normAutofit fontScale="90000"/>
          </a:bodyPr>
          <a:lstStyle/>
          <a:p>
            <a:r>
              <a:rPr lang="en-US" dirty="0" smtClean="0"/>
              <a:t>Scoring out-of-district convictions</a:t>
            </a:r>
            <a:br>
              <a:rPr lang="en-US" dirty="0" smtClean="0"/>
            </a:br>
            <a:r>
              <a:rPr lang="en-US" dirty="0" smtClean="0"/>
              <a:t>- Example 2</a:t>
            </a:r>
            <a:endParaRPr lang="en-US" dirty="0"/>
          </a:p>
        </p:txBody>
      </p:sp>
      <p:sp>
        <p:nvSpPr>
          <p:cNvPr id="3" name="Content Placeholder 2"/>
          <p:cNvSpPr>
            <a:spLocks noGrp="1"/>
          </p:cNvSpPr>
          <p:nvPr>
            <p:ph sz="quarter" idx="13"/>
          </p:nvPr>
        </p:nvSpPr>
        <p:spPr>
          <a:xfrm>
            <a:off x="228600" y="1371600"/>
            <a:ext cx="4114800" cy="4419600"/>
          </a:xfrm>
        </p:spPr>
        <p:txBody>
          <a:bodyPr>
            <a:normAutofit/>
          </a:bodyPr>
          <a:lstStyle/>
          <a:p>
            <a:r>
              <a:rPr lang="en-US" dirty="0" smtClean="0"/>
              <a:t>Maryland Felony Theft – Before October 2009</a:t>
            </a:r>
          </a:p>
          <a:p>
            <a:r>
              <a:rPr lang="en-US" dirty="0" smtClean="0"/>
              <a:t>MD has a $500 Threshold.</a:t>
            </a:r>
          </a:p>
          <a:p>
            <a:r>
              <a:rPr lang="en-US" dirty="0" smtClean="0"/>
              <a:t>Result: Could closely match either Theft 1 or Theft II in D.C. </a:t>
            </a:r>
          </a:p>
          <a:p>
            <a:r>
              <a:rPr lang="en-US" dirty="0" smtClean="0"/>
              <a:t>Initially scored as Theft II with a note.</a:t>
            </a:r>
          </a:p>
          <a:p>
            <a:r>
              <a:rPr lang="en-US" dirty="0" smtClean="0"/>
              <a:t>Government could try to prove facts of conviction were $1000 or more.</a:t>
            </a:r>
            <a:endParaRPr lang="en-US" dirty="0"/>
          </a:p>
        </p:txBody>
      </p:sp>
      <p:sp>
        <p:nvSpPr>
          <p:cNvPr id="2" name="Content Placeholder 1"/>
          <p:cNvSpPr>
            <a:spLocks noGrp="1"/>
          </p:cNvSpPr>
          <p:nvPr>
            <p:ph sz="quarter" idx="14"/>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057400"/>
            <a:ext cx="4570346"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4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7757" y="28575"/>
            <a:ext cx="8305800" cy="1143000"/>
          </a:xfrm>
        </p:spPr>
        <p:txBody>
          <a:bodyPr>
            <a:normAutofit fontScale="90000"/>
          </a:bodyPr>
          <a:lstStyle/>
          <a:p>
            <a:r>
              <a:rPr lang="en-US" dirty="0" smtClean="0"/>
              <a:t>Scoring out-of-district convictions</a:t>
            </a:r>
            <a:br>
              <a:rPr lang="en-US" dirty="0" smtClean="0"/>
            </a:br>
            <a:r>
              <a:rPr lang="en-US" dirty="0" smtClean="0"/>
              <a:t>- Example 3</a:t>
            </a:r>
            <a:endParaRPr lang="en-US" dirty="0"/>
          </a:p>
        </p:txBody>
      </p:sp>
      <p:sp>
        <p:nvSpPr>
          <p:cNvPr id="3" name="Content Placeholder 2"/>
          <p:cNvSpPr>
            <a:spLocks noGrp="1"/>
          </p:cNvSpPr>
          <p:nvPr>
            <p:ph sz="quarter" idx="13"/>
          </p:nvPr>
        </p:nvSpPr>
        <p:spPr>
          <a:xfrm>
            <a:off x="228600" y="1143000"/>
            <a:ext cx="4114800" cy="4495800"/>
          </a:xfrm>
        </p:spPr>
        <p:txBody>
          <a:bodyPr>
            <a:normAutofit lnSpcReduction="10000"/>
          </a:bodyPr>
          <a:lstStyle/>
          <a:p>
            <a:r>
              <a:rPr lang="en-US" dirty="0" smtClean="0"/>
              <a:t>Maryland Burglary</a:t>
            </a:r>
          </a:p>
          <a:p>
            <a:pPr lvl="1">
              <a:buFont typeface="Courier New" panose="02070309020205020404" pitchFamily="49" charset="0"/>
              <a:buChar char="o"/>
            </a:pPr>
            <a:r>
              <a:rPr lang="en-US" dirty="0" smtClean="0"/>
              <a:t>Elements of Burglary Similar to D.C., but does not require an occupied dwelling.</a:t>
            </a:r>
          </a:p>
          <a:p>
            <a:r>
              <a:rPr lang="en-US" dirty="0" smtClean="0"/>
              <a:t>D.C. Burglary </a:t>
            </a:r>
          </a:p>
          <a:p>
            <a:pPr lvl="1">
              <a:buFont typeface="Courier New" panose="02070309020205020404" pitchFamily="49" charset="0"/>
              <a:buChar char="o"/>
            </a:pPr>
            <a:r>
              <a:rPr lang="en-US" dirty="0" smtClean="0"/>
              <a:t>Burglary I requires an occupied dwelling.</a:t>
            </a:r>
          </a:p>
          <a:p>
            <a:pPr lvl="1">
              <a:buFont typeface="Courier New" panose="02070309020205020404" pitchFamily="49" charset="0"/>
              <a:buChar char="o"/>
            </a:pPr>
            <a:r>
              <a:rPr lang="en-US" dirty="0" smtClean="0"/>
              <a:t>Burglary II does not require an occupied dwelling.</a:t>
            </a:r>
          </a:p>
          <a:p>
            <a:r>
              <a:rPr lang="en-US" dirty="0" smtClean="0"/>
              <a:t>Result: Could match either Burglary I or II.</a:t>
            </a:r>
          </a:p>
          <a:p>
            <a:r>
              <a:rPr lang="en-US" dirty="0"/>
              <a:t>Initially scored as </a:t>
            </a:r>
            <a:r>
              <a:rPr lang="en-US" dirty="0" smtClean="0"/>
              <a:t>Burglary </a:t>
            </a:r>
            <a:r>
              <a:rPr lang="en-US" dirty="0"/>
              <a:t>II </a:t>
            </a:r>
            <a:r>
              <a:rPr lang="en-US" dirty="0" smtClean="0"/>
              <a:t>with a note</a:t>
            </a:r>
            <a:r>
              <a:rPr lang="en-US" dirty="0"/>
              <a:t>.</a:t>
            </a:r>
          </a:p>
          <a:p>
            <a:r>
              <a:rPr lang="en-US" dirty="0"/>
              <a:t>Government could </a:t>
            </a:r>
            <a:r>
              <a:rPr lang="en-US" dirty="0" smtClean="0"/>
              <a:t>introduce evidence to prove dwelling was occupied at time of burglary.</a:t>
            </a:r>
          </a:p>
          <a:p>
            <a:endParaRPr lang="en-US" dirty="0"/>
          </a:p>
        </p:txBody>
      </p:sp>
      <p:sp>
        <p:nvSpPr>
          <p:cNvPr id="2" name="Content Placeholder 1"/>
          <p:cNvSpPr>
            <a:spLocks noGrp="1"/>
          </p:cNvSpPr>
          <p:nvPr>
            <p:ph sz="quarter" idx="14"/>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657" y="1371600"/>
            <a:ext cx="4634767"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1399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dirty="0" smtClean="0"/>
              <a:t>How to challenge a defendant’s Criminal History score calculation</a:t>
            </a:r>
            <a:endParaRPr lang="en-US" dirty="0"/>
          </a:p>
        </p:txBody>
      </p:sp>
      <p:sp>
        <p:nvSpPr>
          <p:cNvPr id="3" name="Content Placeholder 2"/>
          <p:cNvSpPr>
            <a:spLocks noGrp="1"/>
          </p:cNvSpPr>
          <p:nvPr>
            <p:ph idx="1"/>
          </p:nvPr>
        </p:nvSpPr>
        <p:spPr>
          <a:xfrm>
            <a:off x="685800" y="1600201"/>
            <a:ext cx="7924800" cy="3733800"/>
          </a:xfrm>
        </p:spPr>
        <p:txBody>
          <a:bodyPr/>
          <a:lstStyle/>
          <a:p>
            <a:r>
              <a:rPr lang="en-US" dirty="0" smtClean="0"/>
              <a:t>Party </a:t>
            </a:r>
            <a:r>
              <a:rPr lang="en-US" dirty="0"/>
              <a:t>should immediately notify the opposing </a:t>
            </a:r>
            <a:r>
              <a:rPr lang="en-US" dirty="0" smtClean="0"/>
              <a:t>party, the court, </a:t>
            </a:r>
            <a:r>
              <a:rPr lang="en-US" dirty="0"/>
              <a:t>and </a:t>
            </a:r>
            <a:r>
              <a:rPr lang="en-US" dirty="0" smtClean="0"/>
              <a:t>CSOSA.</a:t>
            </a:r>
          </a:p>
          <a:p>
            <a:r>
              <a:rPr lang="en-US" dirty="0" smtClean="0"/>
              <a:t>Provide </a:t>
            </a:r>
            <a:r>
              <a:rPr lang="en-US" dirty="0"/>
              <a:t>information on why the challenging party believes a particular conviction or date is </a:t>
            </a:r>
            <a:r>
              <a:rPr lang="en-US" dirty="0" smtClean="0"/>
              <a:t>incorrect.</a:t>
            </a:r>
          </a:p>
          <a:p>
            <a:r>
              <a:rPr lang="en-US" dirty="0" smtClean="0"/>
              <a:t>If a party intends to submit evidence or information that another </a:t>
            </a:r>
            <a:r>
              <a:rPr lang="en-US" dirty="0"/>
              <a:t>party might want to contest, the moving party should notify </a:t>
            </a:r>
            <a:r>
              <a:rPr lang="en-US" dirty="0" smtClean="0"/>
              <a:t>all parties as soon as possible.</a:t>
            </a:r>
            <a:endParaRPr lang="en-US" dirty="0"/>
          </a:p>
        </p:txBody>
      </p:sp>
    </p:spTree>
    <p:extLst>
      <p:ext uri="{BB962C8B-B14F-4D97-AF65-F5344CB8AC3E}">
        <p14:creationId xmlns:p14="http://schemas.microsoft.com/office/powerpoint/2010/main" val="10392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Final Score</a:t>
            </a:r>
            <a:endParaRPr lang="en-US" dirty="0"/>
          </a:p>
        </p:txBody>
      </p:sp>
      <p:sp>
        <p:nvSpPr>
          <p:cNvPr id="3" name="Content Placeholder 2"/>
          <p:cNvSpPr>
            <a:spLocks noGrp="1"/>
          </p:cNvSpPr>
          <p:nvPr>
            <p:ph sz="quarter" idx="13"/>
          </p:nvPr>
        </p:nvSpPr>
        <p:spPr/>
        <p:txBody>
          <a:bodyPr/>
          <a:lstStyle/>
          <a:p>
            <a:r>
              <a:rPr lang="en-US" dirty="0" smtClean="0"/>
              <a:t>Add up all of the scored juvenile, adult, and lapsed offenses.</a:t>
            </a:r>
          </a:p>
          <a:p>
            <a:r>
              <a:rPr lang="en-US" dirty="0" smtClean="0"/>
              <a:t>Determine the defendant's criminal history score column based upon his or her total score.</a:t>
            </a:r>
          </a:p>
          <a:p>
            <a:pPr marL="68580" indent="0">
              <a:buNone/>
            </a:pPr>
            <a:endParaRPr lang="en-US" dirty="0"/>
          </a:p>
        </p:txBody>
      </p:sp>
      <p:sp>
        <p:nvSpPr>
          <p:cNvPr id="5" name="Content Placeholder 4"/>
          <p:cNvSpPr>
            <a:spLocks noGrp="1"/>
          </p:cNvSpPr>
          <p:nvPr>
            <p:ph sz="quarter" idx="14"/>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371600"/>
            <a:ext cx="3795346" cy="496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256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153400" cy="1143000"/>
          </a:xfrm>
        </p:spPr>
        <p:txBody>
          <a:bodyPr>
            <a:normAutofit fontScale="90000"/>
          </a:bodyPr>
          <a:lstStyle/>
          <a:p>
            <a:r>
              <a:rPr lang="en-US" dirty="0"/>
              <a:t>Calculating the Final </a:t>
            </a:r>
            <a:r>
              <a:rPr lang="en-US" dirty="0" smtClean="0"/>
              <a:t>Score</a:t>
            </a:r>
            <a:br>
              <a:rPr lang="en-US" dirty="0" smtClean="0"/>
            </a:br>
            <a:r>
              <a:rPr lang="en-US" dirty="0" smtClean="0"/>
              <a:t>- Example</a:t>
            </a:r>
            <a:endParaRPr lang="en-US" dirty="0"/>
          </a:p>
        </p:txBody>
      </p:sp>
      <p:sp>
        <p:nvSpPr>
          <p:cNvPr id="5" name="Content Placeholder 4"/>
          <p:cNvSpPr>
            <a:spLocks noGrp="1"/>
          </p:cNvSpPr>
          <p:nvPr>
            <p:ph idx="1"/>
          </p:nvPr>
        </p:nvSpPr>
        <p:spPr>
          <a:xfrm>
            <a:off x="685800" y="1600200"/>
            <a:ext cx="7772400" cy="4648199"/>
          </a:xfrm>
        </p:spPr>
        <p:txBody>
          <a:bodyPr>
            <a:normAutofit/>
          </a:bodyPr>
          <a:lstStyle/>
          <a:p>
            <a:r>
              <a:rPr lang="en-US" dirty="0"/>
              <a:t>A defendant  has the following scored </a:t>
            </a:r>
            <a:r>
              <a:rPr lang="en-US" dirty="0" smtClean="0"/>
              <a:t>convictions:</a:t>
            </a:r>
            <a:endParaRPr lang="en-US" dirty="0"/>
          </a:p>
          <a:p>
            <a:pPr lvl="1">
              <a:buFont typeface="Courier New" panose="02070309020205020404" pitchFamily="49" charset="0"/>
              <a:buChar char="o"/>
            </a:pPr>
            <a:r>
              <a:rPr lang="en-US" sz="2000" dirty="0"/>
              <a:t>Robbery (as a juvenile)</a:t>
            </a:r>
          </a:p>
          <a:p>
            <a:pPr lvl="1">
              <a:buFont typeface="Courier New" panose="02070309020205020404" pitchFamily="49" charset="0"/>
              <a:buChar char="o"/>
            </a:pPr>
            <a:r>
              <a:rPr lang="en-US" sz="2000" dirty="0" smtClean="0"/>
              <a:t>Robbery</a:t>
            </a:r>
          </a:p>
          <a:p>
            <a:pPr lvl="1">
              <a:buFont typeface="Courier New" panose="02070309020205020404" pitchFamily="49" charset="0"/>
              <a:buChar char="o"/>
            </a:pPr>
            <a:r>
              <a:rPr lang="en-US" sz="2000" dirty="0" smtClean="0"/>
              <a:t>Armed </a:t>
            </a:r>
            <a:r>
              <a:rPr lang="en-US" sz="2000" dirty="0"/>
              <a:t>Robbery</a:t>
            </a:r>
          </a:p>
          <a:p>
            <a:pPr lvl="1">
              <a:buFont typeface="Courier New" panose="02070309020205020404" pitchFamily="49" charset="0"/>
              <a:buChar char="o"/>
            </a:pPr>
            <a:r>
              <a:rPr lang="en-US" sz="2000" dirty="0"/>
              <a:t>Misdemeanor Assault</a:t>
            </a:r>
          </a:p>
          <a:p>
            <a:r>
              <a:rPr lang="en-US" dirty="0" smtClean="0"/>
              <a:t>Convictions </a:t>
            </a:r>
            <a:r>
              <a:rPr lang="en-US" dirty="0"/>
              <a:t>are scored as </a:t>
            </a:r>
            <a:r>
              <a:rPr lang="en-US" dirty="0" smtClean="0"/>
              <a:t>follows:</a:t>
            </a:r>
            <a:endParaRPr lang="en-US" dirty="0"/>
          </a:p>
          <a:p>
            <a:pPr lvl="1">
              <a:buFont typeface="Courier New" panose="02070309020205020404" pitchFamily="49" charset="0"/>
              <a:buChar char="o"/>
            </a:pPr>
            <a:r>
              <a:rPr lang="en-US" sz="2000" dirty="0"/>
              <a:t>Robbery (as a juvenile) – 1 </a:t>
            </a:r>
            <a:r>
              <a:rPr lang="en-US" sz="2000" dirty="0" smtClean="0"/>
              <a:t>point (slide 15)</a:t>
            </a:r>
            <a:endParaRPr lang="en-US" sz="2000" dirty="0"/>
          </a:p>
          <a:p>
            <a:pPr lvl="1">
              <a:buFont typeface="Courier New" panose="02070309020205020404" pitchFamily="49" charset="0"/>
              <a:buChar char="o"/>
            </a:pPr>
            <a:r>
              <a:rPr lang="en-US" sz="2000" dirty="0" smtClean="0"/>
              <a:t>Robbery – 2 points (slide 10 &amp; 11)</a:t>
            </a:r>
          </a:p>
          <a:p>
            <a:pPr lvl="1">
              <a:buFont typeface="Courier New" panose="02070309020205020404" pitchFamily="49" charset="0"/>
              <a:buChar char="o"/>
            </a:pPr>
            <a:r>
              <a:rPr lang="en-US" sz="2000" dirty="0" smtClean="0"/>
              <a:t>Armed </a:t>
            </a:r>
            <a:r>
              <a:rPr lang="en-US" sz="2000" dirty="0"/>
              <a:t>Robbery </a:t>
            </a:r>
            <a:r>
              <a:rPr lang="en-US" sz="2000" dirty="0" smtClean="0"/>
              <a:t>Accessory After the Fact– 2 points (slide 16)</a:t>
            </a:r>
            <a:endParaRPr lang="en-US" sz="2000" dirty="0"/>
          </a:p>
          <a:p>
            <a:pPr lvl="1">
              <a:buFont typeface="Courier New" panose="02070309020205020404" pitchFamily="49" charset="0"/>
              <a:buChar char="o"/>
            </a:pPr>
            <a:r>
              <a:rPr lang="en-US" sz="2000" dirty="0"/>
              <a:t>Misdemeanor Assault .25 </a:t>
            </a:r>
            <a:r>
              <a:rPr lang="en-US" sz="2000" dirty="0" smtClean="0"/>
              <a:t>points (slide 14)</a:t>
            </a:r>
            <a:endParaRPr lang="en-US" sz="2000" dirty="0"/>
          </a:p>
        </p:txBody>
      </p:sp>
    </p:spTree>
    <p:extLst>
      <p:ext uri="{BB962C8B-B14F-4D97-AF65-F5344CB8AC3E}">
        <p14:creationId xmlns:p14="http://schemas.microsoft.com/office/powerpoint/2010/main" val="3557805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Calculating the Final Score</a:t>
            </a:r>
            <a:br>
              <a:rPr lang="en-US" dirty="0"/>
            </a:br>
            <a:r>
              <a:rPr lang="en-US" dirty="0"/>
              <a:t>- Example</a:t>
            </a:r>
          </a:p>
        </p:txBody>
      </p:sp>
      <p:sp>
        <p:nvSpPr>
          <p:cNvPr id="4" name="Content Placeholder 3"/>
          <p:cNvSpPr>
            <a:spLocks noGrp="1"/>
          </p:cNvSpPr>
          <p:nvPr>
            <p:ph sz="quarter" idx="13"/>
          </p:nvPr>
        </p:nvSpPr>
        <p:spPr/>
        <p:txBody>
          <a:bodyPr>
            <a:normAutofit/>
          </a:bodyPr>
          <a:lstStyle/>
          <a:p>
            <a:r>
              <a:rPr lang="en-US" sz="3600" dirty="0" smtClean="0"/>
              <a:t>Total Score 5.25.</a:t>
            </a:r>
          </a:p>
          <a:p>
            <a:r>
              <a:rPr lang="en-US" sz="3600" dirty="0" smtClean="0"/>
              <a:t>5.25 falls in Criminal History Column D.</a:t>
            </a:r>
            <a:endParaRPr lang="en-US" sz="3600" dirty="0"/>
          </a:p>
        </p:txBody>
      </p:sp>
      <p:sp>
        <p:nvSpPr>
          <p:cNvPr id="5" name="Content Placeholder 4"/>
          <p:cNvSpPr>
            <a:spLocks noGrp="1"/>
          </p:cNvSpPr>
          <p:nvPr>
            <p:ph sz="quarter" idx="14"/>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833" y="1524000"/>
            <a:ext cx="4072467"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25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calculate a defendant’s criminal history score</a:t>
            </a:r>
          </a:p>
        </p:txBody>
      </p:sp>
      <p:sp>
        <p:nvSpPr>
          <p:cNvPr id="3" name="Content Placeholder 2"/>
          <p:cNvSpPr>
            <a:spLocks noGrp="1"/>
          </p:cNvSpPr>
          <p:nvPr>
            <p:ph idx="1"/>
          </p:nvPr>
        </p:nvSpPr>
        <p:spPr>
          <a:xfrm>
            <a:off x="0" y="1600200"/>
            <a:ext cx="8915400" cy="4724399"/>
          </a:xfrm>
        </p:spPr>
        <p:txBody>
          <a:bodyPr>
            <a:normAutofit/>
          </a:bodyPr>
          <a:lstStyle/>
          <a:p>
            <a:r>
              <a:rPr lang="en-US" sz="2400" dirty="0" smtClean="0"/>
              <a:t>This training will focus on calculating a defendant’s criminal history score.  </a:t>
            </a:r>
          </a:p>
          <a:p>
            <a:r>
              <a:rPr lang="en-US" sz="2400" dirty="0" smtClean="0"/>
              <a:t>Including:</a:t>
            </a:r>
          </a:p>
          <a:p>
            <a:pPr lvl="1">
              <a:buFont typeface="Courier New" panose="02070309020205020404" pitchFamily="49" charset="0"/>
              <a:buChar char="o"/>
            </a:pPr>
            <a:r>
              <a:rPr lang="en-US" sz="2400" dirty="0" smtClean="0"/>
              <a:t>How a defendant’s criminal history score effects the sentencing range.</a:t>
            </a:r>
          </a:p>
          <a:p>
            <a:pPr lvl="1">
              <a:buFont typeface="Courier New" panose="02070309020205020404" pitchFamily="49" charset="0"/>
              <a:buChar char="o"/>
            </a:pPr>
            <a:r>
              <a:rPr lang="en-US" sz="2400" dirty="0" smtClean="0"/>
              <a:t>How presentence report writers calculate a criminal history score.</a:t>
            </a:r>
          </a:p>
          <a:p>
            <a:pPr lvl="1">
              <a:buFont typeface="Courier New" panose="02070309020205020404" pitchFamily="49" charset="0"/>
              <a:buChar char="o"/>
            </a:pPr>
            <a:r>
              <a:rPr lang="en-US" sz="2400" dirty="0" smtClean="0"/>
              <a:t>How to challenge an initial criminal history score calculation.</a:t>
            </a:r>
            <a:endParaRPr lang="en-US" sz="2400" dirty="0"/>
          </a:p>
        </p:txBody>
      </p:sp>
    </p:spTree>
    <p:extLst>
      <p:ext uri="{BB962C8B-B14F-4D97-AF65-F5344CB8AC3E}">
        <p14:creationId xmlns:p14="http://schemas.microsoft.com/office/powerpoint/2010/main" val="1599036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a:t>
            </a:r>
            <a:endParaRPr lang="en-US" dirty="0"/>
          </a:p>
        </p:txBody>
      </p:sp>
      <p:sp>
        <p:nvSpPr>
          <p:cNvPr id="3" name="Content Placeholder 2"/>
          <p:cNvSpPr>
            <a:spLocks noGrp="1"/>
          </p:cNvSpPr>
          <p:nvPr>
            <p:ph idx="1"/>
          </p:nvPr>
        </p:nvSpPr>
        <p:spPr/>
        <p:txBody>
          <a:bodyPr/>
          <a:lstStyle/>
          <a:p>
            <a:r>
              <a:rPr lang="en-US" dirty="0" smtClean="0"/>
              <a:t>The D.C. Sentencing and Criminal Code Revision Commission is available to answer general questions about the Voluntary Sentencing Guidelines.</a:t>
            </a:r>
          </a:p>
          <a:p>
            <a:r>
              <a:rPr lang="en-US" dirty="0" smtClean="0"/>
              <a:t>The Commission can be reached at:</a:t>
            </a:r>
          </a:p>
          <a:p>
            <a:pPr lvl="1"/>
            <a:r>
              <a:rPr lang="en-US" dirty="0" smtClean="0"/>
              <a:t>www.sentencing.dc.gov</a:t>
            </a:r>
          </a:p>
          <a:p>
            <a:pPr lvl="1"/>
            <a:r>
              <a:rPr lang="en-US" dirty="0" smtClean="0"/>
              <a:t>202-727-8822</a:t>
            </a:r>
          </a:p>
          <a:p>
            <a:pPr lvl="1"/>
            <a:r>
              <a:rPr lang="en-US" dirty="0" smtClean="0"/>
              <a:t>sentencing@dc.gov</a:t>
            </a:r>
          </a:p>
          <a:p>
            <a:pPr lvl="1"/>
            <a:endParaRPr lang="en-US" dirty="0"/>
          </a:p>
        </p:txBody>
      </p:sp>
    </p:spTree>
    <p:custDataLst>
      <p:tags r:id="rId1"/>
    </p:custDataLst>
    <p:extLst>
      <p:ext uri="{BB962C8B-B14F-4D97-AF65-F5344CB8AC3E}">
        <p14:creationId xmlns:p14="http://schemas.microsoft.com/office/powerpoint/2010/main" val="2450572063"/>
      </p:ext>
    </p:extLst>
  </p:cSld>
  <p:clrMapOvr>
    <a:masterClrMapping/>
  </p:clrMapOvr>
  <mc:AlternateContent xmlns:mc="http://schemas.openxmlformats.org/markup-compatibility/2006" xmlns:p14="http://schemas.microsoft.com/office/powerpoint/2010/main">
    <mc:Choice Requires="p14">
      <p:transition spd="slow" p14:dur="2000" advTm="45937"/>
    </mc:Choice>
    <mc:Fallback xmlns="">
      <p:transition xmlns:p14="http://schemas.microsoft.com/office/powerpoint/2010/main" spd="slow" advTm="45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sz="3000" dirty="0"/>
              <a:t>How a defendant’s criminal history score effects his or her sentencing range</a:t>
            </a:r>
          </a:p>
        </p:txBody>
      </p:sp>
      <p:sp>
        <p:nvSpPr>
          <p:cNvPr id="3" name="Content Placeholder 2"/>
          <p:cNvSpPr>
            <a:spLocks noGrp="1"/>
          </p:cNvSpPr>
          <p:nvPr>
            <p:ph idx="1"/>
          </p:nvPr>
        </p:nvSpPr>
        <p:spPr>
          <a:xfrm>
            <a:off x="685800" y="1600200"/>
            <a:ext cx="8305800" cy="5029199"/>
          </a:xfrm>
        </p:spPr>
        <p:txBody>
          <a:bodyPr>
            <a:normAutofit/>
          </a:bodyPr>
          <a:lstStyle/>
          <a:p>
            <a:r>
              <a:rPr lang="en-US" sz="2800" dirty="0" smtClean="0"/>
              <a:t>A Defendant’s Sentencing Guidelines Range is primarily based upon two factors:</a:t>
            </a:r>
          </a:p>
          <a:p>
            <a:pPr lvl="1">
              <a:buFont typeface="Courier New" panose="02070309020205020404" pitchFamily="49" charset="0"/>
              <a:buChar char="o"/>
            </a:pPr>
            <a:r>
              <a:rPr lang="en-US" sz="2800" dirty="0" smtClean="0"/>
              <a:t>The severity of the offense being sentenced; and</a:t>
            </a:r>
          </a:p>
          <a:p>
            <a:pPr lvl="1">
              <a:buFont typeface="Courier New" panose="02070309020205020404" pitchFamily="49" charset="0"/>
              <a:buChar char="o"/>
            </a:pPr>
            <a:r>
              <a:rPr lang="en-US" sz="2800" dirty="0" smtClean="0"/>
              <a:t>The defendant’s prior criminal history score.</a:t>
            </a:r>
          </a:p>
          <a:p>
            <a:r>
              <a:rPr lang="en-US" sz="3200" dirty="0" smtClean="0"/>
              <a:t>Example:</a:t>
            </a:r>
          </a:p>
          <a:p>
            <a:pPr lvl="1">
              <a:buFont typeface="Courier New" panose="02070309020205020404" pitchFamily="49" charset="0"/>
              <a:buChar char="o"/>
            </a:pPr>
            <a:r>
              <a:rPr lang="en-US" sz="2800" dirty="0" smtClean="0"/>
              <a:t>Defendant is being sentenced for robbery</a:t>
            </a:r>
          </a:p>
          <a:p>
            <a:pPr lvl="1">
              <a:buFont typeface="Courier New" panose="02070309020205020404" pitchFamily="49" charset="0"/>
              <a:buChar char="o"/>
            </a:pPr>
            <a:r>
              <a:rPr lang="en-US" sz="2800" dirty="0" smtClean="0"/>
              <a:t>Defendant has a criminal history score of two</a:t>
            </a:r>
            <a:endParaRPr lang="en-US" sz="2800" dirty="0"/>
          </a:p>
        </p:txBody>
      </p:sp>
    </p:spTree>
    <p:extLst>
      <p:ext uri="{BB962C8B-B14F-4D97-AF65-F5344CB8AC3E}">
        <p14:creationId xmlns:p14="http://schemas.microsoft.com/office/powerpoint/2010/main" val="689414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52400"/>
            <a:ext cx="4371975"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647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52400"/>
            <a:ext cx="436245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48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384" y="152400"/>
            <a:ext cx="436245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563296"/>
      </p:ext>
    </p:extLst>
  </p:cSld>
  <p:clrMapOvr>
    <a:masterClrMapping/>
  </p:clrMapOvr>
  <mc:AlternateContent xmlns:mc="http://schemas.openxmlformats.org/markup-compatibility/2006" xmlns:p14="http://schemas.microsoft.com/office/powerpoint/2010/main">
    <mc:Choice Requires="p14">
      <p:transition spd="med" p14:dur="700" advTm="19061">
        <p:fade/>
      </p:transition>
    </mc:Choice>
    <mc:Fallback xmlns="">
      <p:transition xmlns:p14="http://schemas.microsoft.com/office/powerpoint/2010/main" spd="med" advTm="19061">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sz="3000" dirty="0" smtClean="0"/>
              <a:t>calculation of a defendant’s criminal </a:t>
            </a:r>
            <a:r>
              <a:rPr lang="en-US" sz="3000" dirty="0"/>
              <a:t>history score</a:t>
            </a:r>
          </a:p>
        </p:txBody>
      </p:sp>
      <p:sp>
        <p:nvSpPr>
          <p:cNvPr id="3" name="Content Placeholder 2"/>
          <p:cNvSpPr>
            <a:spLocks noGrp="1"/>
          </p:cNvSpPr>
          <p:nvPr>
            <p:ph idx="1"/>
          </p:nvPr>
        </p:nvSpPr>
        <p:spPr>
          <a:xfrm>
            <a:off x="685800" y="1600200"/>
            <a:ext cx="8305800" cy="5029199"/>
          </a:xfrm>
        </p:spPr>
        <p:txBody>
          <a:bodyPr>
            <a:normAutofit/>
          </a:bodyPr>
          <a:lstStyle/>
          <a:p>
            <a:r>
              <a:rPr lang="en-US" sz="2800" dirty="0" smtClean="0"/>
              <a:t>Criminal history score calculation is initially completed by the presentence report writer.</a:t>
            </a:r>
          </a:p>
          <a:p>
            <a:r>
              <a:rPr lang="en-US" sz="2800" dirty="0" smtClean="0"/>
              <a:t>Score based on rules in Guidelines section 2.2.</a:t>
            </a:r>
          </a:p>
          <a:p>
            <a:r>
              <a:rPr lang="en-US" sz="2800" dirty="0" smtClean="0"/>
              <a:t>Parties can challenge an initial criminal history score.</a:t>
            </a:r>
          </a:p>
          <a:p>
            <a:r>
              <a:rPr lang="en-US" sz="2800" dirty="0" smtClean="0"/>
              <a:t>The court makes the final determination of a defendant’s criminal history score.</a:t>
            </a:r>
            <a:endParaRPr lang="en-US" sz="2800" dirty="0"/>
          </a:p>
        </p:txBody>
      </p:sp>
    </p:spTree>
    <p:extLst>
      <p:ext uri="{BB962C8B-B14F-4D97-AF65-F5344CB8AC3E}">
        <p14:creationId xmlns:p14="http://schemas.microsoft.com/office/powerpoint/2010/main" val="296393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Prior conduct is scored?</a:t>
            </a:r>
            <a:endParaRPr lang="en-US" dirty="0"/>
          </a:p>
        </p:txBody>
      </p:sp>
      <p:sp>
        <p:nvSpPr>
          <p:cNvPr id="3" name="Content Placeholder 2"/>
          <p:cNvSpPr>
            <a:spLocks noGrp="1"/>
          </p:cNvSpPr>
          <p:nvPr>
            <p:ph idx="1"/>
          </p:nvPr>
        </p:nvSpPr>
        <p:spPr>
          <a:xfrm>
            <a:off x="685800" y="1219200"/>
            <a:ext cx="7772400" cy="4114801"/>
          </a:xfrm>
        </p:spPr>
        <p:txBody>
          <a:bodyPr>
            <a:normAutofit lnSpcReduction="10000"/>
          </a:bodyPr>
          <a:lstStyle/>
          <a:p>
            <a:r>
              <a:rPr lang="en-US" sz="2800" dirty="0" smtClean="0"/>
              <a:t>Must be a prior conviction</a:t>
            </a:r>
          </a:p>
          <a:p>
            <a:pPr lvl="1">
              <a:buFont typeface="Courier New" panose="02070309020205020404" pitchFamily="49" charset="0"/>
              <a:buChar char="o"/>
            </a:pPr>
            <a:r>
              <a:rPr lang="en-US" sz="2800" dirty="0" smtClean="0"/>
              <a:t>Prior arrests, dismissals, acquittals, and diversion cases are not scored.</a:t>
            </a:r>
          </a:p>
          <a:p>
            <a:pPr lvl="1">
              <a:buFont typeface="Courier New" panose="02070309020205020404" pitchFamily="49" charset="0"/>
              <a:buChar char="o"/>
            </a:pPr>
            <a:r>
              <a:rPr lang="en-US" sz="2800" dirty="0" smtClean="0"/>
              <a:t>Pleas of nolo contendere, sentences under the Youth Rehabilitation Act, and Imposition of Sentence Suspended cases are scored.</a:t>
            </a:r>
          </a:p>
          <a:p>
            <a:r>
              <a:rPr lang="en-US" sz="2800" dirty="0" smtClean="0"/>
              <a:t>Must have already been sentenced.</a:t>
            </a:r>
          </a:p>
          <a:p>
            <a:r>
              <a:rPr lang="en-US" sz="2800" dirty="0" smtClean="0"/>
              <a:t>Cannot be part of the current event being sentenced.</a:t>
            </a:r>
          </a:p>
          <a:p>
            <a:endParaRPr lang="en-US" dirty="0" smtClean="0"/>
          </a:p>
          <a:p>
            <a:endParaRPr lang="en-US" dirty="0" smtClean="0"/>
          </a:p>
          <a:p>
            <a:endParaRPr lang="en-US" dirty="0"/>
          </a:p>
        </p:txBody>
      </p:sp>
    </p:spTree>
    <p:extLst>
      <p:ext uri="{BB962C8B-B14F-4D97-AF65-F5344CB8AC3E}">
        <p14:creationId xmlns:p14="http://schemas.microsoft.com/office/powerpoint/2010/main" val="3445660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4.8"/>
</p:tagLst>
</file>

<file path=ppt/tags/tag2.xml><?xml version="1.0" encoding="utf-8"?>
<p:tagLst xmlns:a="http://schemas.openxmlformats.org/drawingml/2006/main" xmlns:r="http://schemas.openxmlformats.org/officeDocument/2006/relationships" xmlns:p="http://schemas.openxmlformats.org/presentationml/2006/main">
  <p:tag name="TIMING" val="|2.9|23.3"/>
</p:tagLst>
</file>

<file path=ppt/tags/tag3.xml><?xml version="1.0" encoding="utf-8"?>
<p:tagLst xmlns:a="http://schemas.openxmlformats.org/drawingml/2006/main" xmlns:r="http://schemas.openxmlformats.org/officeDocument/2006/relationships" xmlns:p="http://schemas.openxmlformats.org/presentationml/2006/main">
  <p:tag name="TIMING" val="|8.5|6.8|4.6|5.8|5.4"/>
</p:tagLst>
</file>

<file path=ppt/theme/theme1.xml><?xml version="1.0" encoding="utf-8"?>
<a:theme xmlns:a="http://schemas.openxmlformats.org/drawingml/2006/main" name="Urban Pop">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11891</TotalTime>
  <Words>1386</Words>
  <Application>Microsoft Office PowerPoint</Application>
  <PresentationFormat>On-screen Show (4:3)</PresentationFormat>
  <Paragraphs>140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Courier New</vt:lpstr>
      <vt:lpstr>Gill Sans MT</vt:lpstr>
      <vt:lpstr>Wingdings 3</vt:lpstr>
      <vt:lpstr>Urban Pop</vt:lpstr>
      <vt:lpstr>D.C. Voluntary Sentencing Guidelines  Advanced Training: How to calculate a defendant’s criminal history score</vt:lpstr>
      <vt:lpstr>Disclaimer</vt:lpstr>
      <vt:lpstr>How to calculate a defendant’s criminal history score</vt:lpstr>
      <vt:lpstr>How a defendant’s criminal history score effects his or her sentencing range</vt:lpstr>
      <vt:lpstr>PowerPoint Presentation</vt:lpstr>
      <vt:lpstr>PowerPoint Presentation</vt:lpstr>
      <vt:lpstr>PowerPoint Presentation</vt:lpstr>
      <vt:lpstr>calculation of a defendant’s criminal history score</vt:lpstr>
      <vt:lpstr>WHAT Prior conduct is scored?</vt:lpstr>
      <vt:lpstr>How are prior convictions scored?</vt:lpstr>
      <vt:lpstr>How are prior convictions scored?</vt:lpstr>
      <vt:lpstr>How are prior convictions scored?</vt:lpstr>
      <vt:lpstr>Lapsed Convictions</vt:lpstr>
      <vt:lpstr>Revived Convictions</vt:lpstr>
      <vt:lpstr>Scoring Prior misdemeanor Convictions</vt:lpstr>
      <vt:lpstr>Scoring Prior Juvenile convictions/adjudications</vt:lpstr>
      <vt:lpstr>Prior accessory after the fact convictions</vt:lpstr>
      <vt:lpstr>Scoring multiple offense from the same event</vt:lpstr>
      <vt:lpstr>Scoring out-of-District convictions - Initial Scoring</vt:lpstr>
      <vt:lpstr>Scoring out-of-District convictions - Initial Scoring (continued)</vt:lpstr>
      <vt:lpstr>Scoring out-of-district Convictions -Non-Comparable Offenses</vt:lpstr>
      <vt:lpstr>Scoring out-of-district convictions - Contesting an initial scoring</vt:lpstr>
      <vt:lpstr>Scoring out-of-district convictions - Example 1</vt:lpstr>
      <vt:lpstr>Scoring out-of-district convictions - Example 2</vt:lpstr>
      <vt:lpstr>Scoring out-of-district convictions - Example 3</vt:lpstr>
      <vt:lpstr>How to challenge a defendant’s Criminal History score calculation</vt:lpstr>
      <vt:lpstr>Calculating the Final Score</vt:lpstr>
      <vt:lpstr>Calculating the Final Score - Example</vt:lpstr>
      <vt:lpstr>Calculating the Final Score - Example</vt:lpstr>
      <vt:lpstr>Additional Questions</vt:lpstr>
    </vt:vector>
  </TitlesOfParts>
  <Company>DC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sentencing in the district of Columbia  The basics</dc:title>
  <dc:creator>Linden Fry</dc:creator>
  <cp:lastModifiedBy>Brandon Moore</cp:lastModifiedBy>
  <cp:revision>111</cp:revision>
  <cp:lastPrinted>2015-06-09T14:59:50Z</cp:lastPrinted>
  <dcterms:created xsi:type="dcterms:W3CDTF">2014-09-03T13:11:24Z</dcterms:created>
  <dcterms:modified xsi:type="dcterms:W3CDTF">2015-09-04T15:14:27Z</dcterms:modified>
</cp:coreProperties>
</file>