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9" r:id="rId1"/>
  </p:sldMasterIdLst>
  <p:sldIdLst>
    <p:sldId id="256" r:id="rId2"/>
    <p:sldId id="257" r:id="rId3"/>
    <p:sldId id="260" r:id="rId4"/>
    <p:sldId id="259" r:id="rId5"/>
    <p:sldId id="261" r:id="rId6"/>
    <p:sldId id="266" r:id="rId7"/>
    <p:sldId id="263" r:id="rId8"/>
    <p:sldId id="265" r:id="rId9"/>
    <p:sldId id="262" r:id="rId10"/>
    <p:sldId id="264"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85" d="100"/>
          <a:sy n="85" d="100"/>
        </p:scale>
        <p:origin x="-78"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9A250-FF31-4206-8172-F9D3106AACB1}" type="datetimeFigureOut">
              <a:rPr lang="en-US" smtClean="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4AAD347D-5ACD-4C99-B74B-A9C85AD731AF}" type="datetimeFigureOut">
              <a:rPr lang="en-US" smtClean="0"/>
              <a:t>4/9/2019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D57F1E4F-1CFF-5643-939E-02111984F56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ara.dansky@dc.gov" TargetMode="External"/><Relationship Id="rId2" Type="http://schemas.openxmlformats.org/officeDocument/2006/relationships/hyperlink" Target="mailto:scdc@dc.gov" TargetMode="External"/><Relationship Id="rId1" Type="http://schemas.openxmlformats.org/officeDocument/2006/relationships/slideLayout" Target="../slideLayouts/slideLayout2.xml"/><Relationship Id="rId4" Type="http://schemas.openxmlformats.org/officeDocument/2006/relationships/hyperlink" Target="http://scdc.dc.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D.C. Voluntary sentencing guidelines training</a:t>
            </a:r>
            <a:endParaRPr lang="en-US" dirty="0"/>
          </a:p>
        </p:txBody>
      </p:sp>
      <p:sp>
        <p:nvSpPr>
          <p:cNvPr id="3" name="Subtitle 2"/>
          <p:cNvSpPr>
            <a:spLocks noGrp="1"/>
          </p:cNvSpPr>
          <p:nvPr>
            <p:ph type="subTitle" idx="1"/>
          </p:nvPr>
        </p:nvSpPr>
        <p:spPr/>
        <p:txBody>
          <a:bodyPr/>
          <a:lstStyle/>
          <a:p>
            <a:r>
              <a:rPr lang="en-US" dirty="0" smtClean="0"/>
              <a:t>Scoring Juvenile Adjudications and Misdemeanors</a:t>
            </a:r>
          </a:p>
          <a:p>
            <a:r>
              <a:rPr lang="en-US" dirty="0" smtClean="0"/>
              <a:t>April 10, 2019</a:t>
            </a:r>
            <a:endParaRPr lang="en-US" dirty="0"/>
          </a:p>
        </p:txBody>
      </p:sp>
    </p:spTree>
    <p:extLst>
      <p:ext uri="{BB962C8B-B14F-4D97-AF65-F5344CB8AC3E}">
        <p14:creationId xmlns:p14="http://schemas.microsoft.com/office/powerpoint/2010/main" val="2299734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Misdemeanors – How this Works in Practice</a:t>
            </a:r>
            <a:endParaRPr lang="en-US" dirty="0"/>
          </a:p>
        </p:txBody>
      </p:sp>
      <p:sp>
        <p:nvSpPr>
          <p:cNvPr id="3" name="Content Placeholder 2"/>
          <p:cNvSpPr>
            <a:spLocks noGrp="1"/>
          </p:cNvSpPr>
          <p:nvPr>
            <p:ph idx="1"/>
          </p:nvPr>
        </p:nvSpPr>
        <p:spPr/>
        <p:txBody>
          <a:bodyPr/>
          <a:lstStyle/>
          <a:p>
            <a:r>
              <a:rPr lang="en-US" i="1" dirty="0" smtClean="0"/>
              <a:t>Example 1:</a:t>
            </a:r>
          </a:p>
          <a:p>
            <a:pPr lvl="1"/>
            <a:r>
              <a:rPr lang="en-US" i="1" dirty="0" smtClean="0"/>
              <a:t>A defendant has one misdemeanor conviction from 2006 and one felony from 2016. Assuming he is being sentenced today for an offense committed earlier this year, would the misdemeanor count towards his criminal history score?</a:t>
            </a:r>
          </a:p>
          <a:p>
            <a:endParaRPr lang="en-US" i="1" dirty="0"/>
          </a:p>
          <a:p>
            <a:r>
              <a:rPr lang="en-US" i="1" dirty="0" smtClean="0"/>
              <a:t>Example 2:</a:t>
            </a:r>
          </a:p>
          <a:p>
            <a:pPr lvl="1"/>
            <a:r>
              <a:rPr lang="en-US" i="1" dirty="0" smtClean="0"/>
              <a:t>A defendant has one misdemeanor conviction for each of the following years: 2012, 2013, 2014, 2015, and 2016. Assuming he is being sentenced today for an offense committed earlier this year, how many of these count toward his criminal history score?</a:t>
            </a:r>
          </a:p>
          <a:p>
            <a:endParaRPr lang="en-US" i="1" dirty="0"/>
          </a:p>
          <a:p>
            <a:r>
              <a:rPr lang="en-US" i="1" dirty="0" smtClean="0"/>
              <a:t>Example 3:</a:t>
            </a:r>
          </a:p>
          <a:p>
            <a:pPr lvl="1"/>
            <a:r>
              <a:rPr lang="en-US" i="1" dirty="0" smtClean="0"/>
              <a:t>A defendant has one juvenile adjudication for Theft II. What is his criminal history score?</a:t>
            </a:r>
          </a:p>
          <a:p>
            <a:pPr lvl="1"/>
            <a:endParaRPr lang="en-US" i="1" dirty="0" smtClean="0"/>
          </a:p>
        </p:txBody>
      </p:sp>
    </p:spTree>
    <p:extLst>
      <p:ext uri="{BB962C8B-B14F-4D97-AF65-F5344CB8AC3E}">
        <p14:creationId xmlns:p14="http://schemas.microsoft.com/office/powerpoint/2010/main" val="425239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 and Commission Staff	</a:t>
            </a:r>
          </a:p>
        </p:txBody>
      </p:sp>
      <p:sp>
        <p:nvSpPr>
          <p:cNvPr id="3" name="Content Placeholder 2"/>
          <p:cNvSpPr>
            <a:spLocks noGrp="1"/>
          </p:cNvSpPr>
          <p:nvPr>
            <p:ph idx="1"/>
          </p:nvPr>
        </p:nvSpPr>
        <p:spPr/>
        <p:txBody>
          <a:bodyPr/>
          <a:lstStyle/>
          <a:p>
            <a:r>
              <a:rPr lang="en-US" dirty="0"/>
              <a:t>Please feel free to contact the Commission with additional questions or for assistance with specific cases.</a:t>
            </a:r>
          </a:p>
          <a:p>
            <a:r>
              <a:rPr lang="en-US" dirty="0"/>
              <a:t>Contacting the Commission with general questions:</a:t>
            </a:r>
          </a:p>
          <a:p>
            <a:pPr lvl="1"/>
            <a:r>
              <a:rPr lang="en-US" dirty="0">
                <a:hlinkClick r:id="rId2"/>
              </a:rPr>
              <a:t>scdc@dc.gov</a:t>
            </a:r>
            <a:endParaRPr lang="en-US" dirty="0"/>
          </a:p>
          <a:p>
            <a:pPr lvl="1"/>
            <a:r>
              <a:rPr lang="en-US" dirty="0"/>
              <a:t>(202) 727-8822</a:t>
            </a:r>
          </a:p>
          <a:p>
            <a:r>
              <a:rPr lang="en-US" dirty="0"/>
              <a:t>For specific questions about the Guidelines:</a:t>
            </a:r>
          </a:p>
          <a:p>
            <a:pPr lvl="1"/>
            <a:r>
              <a:rPr lang="en-US" dirty="0"/>
              <a:t>General Counsel Kara Dansky</a:t>
            </a:r>
          </a:p>
          <a:p>
            <a:pPr lvl="1"/>
            <a:r>
              <a:rPr lang="en-US" dirty="0">
                <a:hlinkClick r:id="rId3"/>
              </a:rPr>
              <a:t>Kara.dansky@dc.gov</a:t>
            </a:r>
            <a:endParaRPr lang="en-US" dirty="0"/>
          </a:p>
          <a:p>
            <a:pPr lvl="1"/>
            <a:r>
              <a:rPr lang="en-US" dirty="0"/>
              <a:t>(202) 727-7934</a:t>
            </a:r>
          </a:p>
          <a:p>
            <a:r>
              <a:rPr lang="en-US"/>
              <a:t>Additional resources, including the Voluntary Sentencing Guidelines Manual: </a:t>
            </a:r>
            <a:r>
              <a:rPr lang="en-US">
                <a:hlinkClick r:id="rId4"/>
              </a:rPr>
              <a:t>http://scdc.dc.gov</a:t>
            </a:r>
            <a:r>
              <a:rPr lang="en-US"/>
              <a:t> </a:t>
            </a:r>
          </a:p>
          <a:p>
            <a:pPr marL="0" indent="0">
              <a:buNone/>
            </a:pPr>
            <a:endParaRPr lang="en-US"/>
          </a:p>
        </p:txBody>
      </p:sp>
    </p:spTree>
    <p:extLst>
      <p:ext uri="{BB962C8B-B14F-4D97-AF65-F5344CB8AC3E}">
        <p14:creationId xmlns:p14="http://schemas.microsoft.com/office/powerpoint/2010/main" val="132247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Session</a:t>
            </a:r>
          </a:p>
        </p:txBody>
      </p:sp>
      <p:sp>
        <p:nvSpPr>
          <p:cNvPr id="3" name="Content Placeholder 2"/>
          <p:cNvSpPr>
            <a:spLocks noGrp="1"/>
          </p:cNvSpPr>
          <p:nvPr>
            <p:ph idx="1"/>
          </p:nvPr>
        </p:nvSpPr>
        <p:spPr/>
        <p:txBody>
          <a:bodyPr/>
          <a:lstStyle/>
          <a:p>
            <a:endParaRPr lang="en-US" dirty="0"/>
          </a:p>
          <a:p>
            <a:r>
              <a:rPr lang="en-US" dirty="0" smtClean="0"/>
              <a:t>Juvenile Adjudications – What “Counts”?</a:t>
            </a:r>
          </a:p>
          <a:p>
            <a:r>
              <a:rPr lang="en-US" dirty="0" smtClean="0"/>
              <a:t>Juvenile Adjudications – Basic Scoring Rules</a:t>
            </a:r>
          </a:p>
          <a:p>
            <a:r>
              <a:rPr lang="en-US" dirty="0" smtClean="0"/>
              <a:t>Juvenile Adjudications – Lapsing and Reviving</a:t>
            </a:r>
          </a:p>
          <a:p>
            <a:r>
              <a:rPr lang="en-US" dirty="0" smtClean="0"/>
              <a:t>Juvenile Adjudications – The 1 ½ Point Cap</a:t>
            </a:r>
          </a:p>
          <a:p>
            <a:r>
              <a:rPr lang="en-US" dirty="0" smtClean="0"/>
              <a:t>Juvenile Adjudications from Outside of D.C.</a:t>
            </a:r>
          </a:p>
          <a:p>
            <a:r>
              <a:rPr lang="en-US" dirty="0" smtClean="0"/>
              <a:t>Misdemeanors – Basic Scoring Rules</a:t>
            </a:r>
          </a:p>
          <a:p>
            <a:r>
              <a:rPr lang="en-US" dirty="0" smtClean="0"/>
              <a:t>Misdemeanors – How This Works in Practice</a:t>
            </a:r>
          </a:p>
          <a:p>
            <a:endParaRPr lang="en-US" dirty="0" smtClean="0"/>
          </a:p>
          <a:p>
            <a:endParaRPr lang="en-US" dirty="0"/>
          </a:p>
        </p:txBody>
      </p:sp>
    </p:spTree>
    <p:extLst>
      <p:ext uri="{BB962C8B-B14F-4D97-AF65-F5344CB8AC3E}">
        <p14:creationId xmlns:p14="http://schemas.microsoft.com/office/powerpoint/2010/main" val="31532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Juvenile Adjudications – </a:t>
            </a:r>
            <a:r>
              <a:rPr lang="en-US" dirty="0"/>
              <a:t>W</a:t>
            </a:r>
            <a:r>
              <a:rPr lang="en-US" dirty="0" smtClean="0"/>
              <a:t>hat “Counts”?</a:t>
            </a:r>
            <a:endParaRPr lang="en-US" dirty="0"/>
          </a:p>
        </p:txBody>
      </p:sp>
      <p:sp>
        <p:nvSpPr>
          <p:cNvPr id="3" name="Content Placeholder 2"/>
          <p:cNvSpPr>
            <a:spLocks noGrp="1"/>
          </p:cNvSpPr>
          <p:nvPr>
            <p:ph idx="1"/>
          </p:nvPr>
        </p:nvSpPr>
        <p:spPr/>
        <p:txBody>
          <a:bodyPr/>
          <a:lstStyle/>
          <a:p>
            <a:r>
              <a:rPr lang="en-US" dirty="0"/>
              <a:t>The basic rules for determining what “counts” as a juvenile adjudication for scoring purposes:</a:t>
            </a:r>
          </a:p>
          <a:p>
            <a:pPr lvl="1"/>
            <a:endParaRPr lang="en-US" dirty="0"/>
          </a:p>
          <a:p>
            <a:pPr marL="274320" lvl="1" indent="0" algn="ctr">
              <a:buNone/>
            </a:pPr>
            <a:r>
              <a:rPr lang="en-US" dirty="0"/>
              <a:t>Juvenile adjudications for offenses in Master Groups 6-9 and all Drug Groups “count” for scoring purposes if the amount of time between the date of initial disposition or the date of release from New Beginnings on the prior case (which is later) and the commission of the instant offense is five years or less.</a:t>
            </a:r>
          </a:p>
          <a:p>
            <a:pPr marL="274320" lvl="1" indent="0" algn="ctr">
              <a:buNone/>
            </a:pPr>
            <a:endParaRPr lang="en-US" dirty="0"/>
          </a:p>
          <a:p>
            <a:pPr marL="274320" lvl="1" indent="0" algn="ctr">
              <a:buNone/>
            </a:pPr>
            <a:r>
              <a:rPr lang="en-US" dirty="0"/>
              <a:t>Juvenile adjudications for offenses in Master Groups 1-5 “count” for scoring purposes if the amount of time between the date of initial disposition, the date of release from New Beginnings, or the date of release from a locked facility on the prior case (whichever is later) and the commission of the instant offense is five years or less</a:t>
            </a:r>
            <a:r>
              <a:rPr lang="en-US" dirty="0" smtClean="0"/>
              <a:t>.</a:t>
            </a:r>
          </a:p>
          <a:p>
            <a:pPr marL="274320" lvl="1" indent="0" algn="ctr">
              <a:buNone/>
            </a:pPr>
            <a:endParaRPr lang="en-US" dirty="0"/>
          </a:p>
          <a:p>
            <a:pPr marL="274320" lvl="1" indent="0" algn="ctr">
              <a:buNone/>
            </a:pPr>
            <a:r>
              <a:rPr lang="en-US" dirty="0" smtClean="0"/>
              <a:t>Juvenile misdemeanors do not count.</a:t>
            </a:r>
            <a:endParaRPr lang="en-US" dirty="0"/>
          </a:p>
          <a:p>
            <a:endParaRPr lang="en-US" dirty="0"/>
          </a:p>
        </p:txBody>
      </p:sp>
    </p:spTree>
    <p:extLst>
      <p:ext uri="{BB962C8B-B14F-4D97-AF65-F5344CB8AC3E}">
        <p14:creationId xmlns:p14="http://schemas.microsoft.com/office/powerpoint/2010/main" val="247515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Adjudications – Basic Scoring Rules</a:t>
            </a:r>
            <a:endParaRPr lang="en-US" dirty="0"/>
          </a:p>
        </p:txBody>
      </p:sp>
      <p:sp>
        <p:nvSpPr>
          <p:cNvPr id="3" name="Content Placeholder 2"/>
          <p:cNvSpPr>
            <a:spLocks noGrp="1"/>
          </p:cNvSpPr>
          <p:nvPr>
            <p:ph idx="1"/>
          </p:nvPr>
        </p:nvSpPr>
        <p:spPr/>
        <p:txBody>
          <a:bodyPr/>
          <a:lstStyle/>
          <a:p>
            <a:r>
              <a:rPr lang="en-US" dirty="0"/>
              <a:t>Use the table in Section 2.2.2 of the VSGM</a:t>
            </a:r>
            <a:r>
              <a:rPr lang="en-US" dirty="0" smtClean="0"/>
              <a:t>:</a:t>
            </a:r>
          </a:p>
          <a:p>
            <a:endParaRPr lang="en-US" dirty="0"/>
          </a:p>
        </p:txBody>
      </p:sp>
      <p:pic>
        <p:nvPicPr>
          <p:cNvPr id="4" name="Content Placeholder 3"/>
          <p:cNvPicPr>
            <a:picLocks noChangeAspect="1"/>
          </p:cNvPicPr>
          <p:nvPr/>
        </p:nvPicPr>
        <p:blipFill>
          <a:blip r:embed="rId2"/>
          <a:srcRect t="-9974" b="-9974"/>
          <a:stretch>
            <a:fillRect/>
          </a:stretch>
        </p:blipFill>
        <p:spPr>
          <a:xfrm>
            <a:off x="2123872" y="2211422"/>
            <a:ext cx="7924800" cy="4114800"/>
          </a:xfrm>
          <a:prstGeom prst="rect">
            <a:avLst/>
          </a:prstGeom>
        </p:spPr>
      </p:pic>
    </p:spTree>
    <p:extLst>
      <p:ext uri="{BB962C8B-B14F-4D97-AF65-F5344CB8AC3E}">
        <p14:creationId xmlns:p14="http://schemas.microsoft.com/office/powerpoint/2010/main" val="626987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Adjudications – Lapsing and Reviving</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a:p>
          <a:p>
            <a:r>
              <a:rPr lang="en-US" dirty="0" smtClean="0"/>
              <a:t>Juvenile adjudications lapse, and are not scored, if they are beyond the five-year window. A juvenile conviction that has lapsed can never be revived.</a:t>
            </a:r>
          </a:p>
          <a:p>
            <a:endParaRPr lang="en-US" dirty="0" smtClean="0"/>
          </a:p>
        </p:txBody>
      </p:sp>
    </p:spTree>
    <p:extLst>
      <p:ext uri="{BB962C8B-B14F-4D97-AF65-F5344CB8AC3E}">
        <p14:creationId xmlns:p14="http://schemas.microsoft.com/office/powerpoint/2010/main" val="160975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Juvenile Adjudications – Lapsing and Reviving</a:t>
            </a:r>
          </a:p>
        </p:txBody>
      </p:sp>
      <p:sp>
        <p:nvSpPr>
          <p:cNvPr id="3" name="Content Placeholder 2"/>
          <p:cNvSpPr>
            <a:spLocks noGrp="1"/>
          </p:cNvSpPr>
          <p:nvPr>
            <p:ph idx="1"/>
          </p:nvPr>
        </p:nvSpPr>
        <p:spPr/>
        <p:txBody>
          <a:bodyPr/>
          <a:lstStyle/>
          <a:p>
            <a:endParaRPr lang="en-US" dirty="0" smtClean="0"/>
          </a:p>
          <a:p>
            <a:pPr algn="ctr"/>
            <a:r>
              <a:rPr lang="en-US" i="1" dirty="0"/>
              <a:t>Example 1: A juvenile is initially placed on probation; probation is later revoked and the juvenile is committed to DYRS and sent to a group home; he is later released to aftercare. The date of probation controls the calculation of the 5-year window</a:t>
            </a:r>
            <a:r>
              <a:rPr lang="en-US" i="1" dirty="0" smtClean="0"/>
              <a:t>.</a:t>
            </a:r>
          </a:p>
          <a:p>
            <a:pPr algn="ctr"/>
            <a:endParaRPr lang="en-US" i="1" dirty="0"/>
          </a:p>
          <a:p>
            <a:pPr algn="ctr"/>
            <a:r>
              <a:rPr lang="en-US" i="1" dirty="0"/>
              <a:t>Example 2: A juvenile is initially committed to DYRS and sent to New Beginnings; he is eventually transferred to a group home and later released to aftercare. The date of his release from New Beginnings controls calculation of the 5-year window.</a:t>
            </a:r>
          </a:p>
          <a:p>
            <a:pPr algn="ctr"/>
            <a:endParaRPr lang="en-US" dirty="0"/>
          </a:p>
        </p:txBody>
      </p:sp>
    </p:spTree>
    <p:extLst>
      <p:ext uri="{BB962C8B-B14F-4D97-AF65-F5344CB8AC3E}">
        <p14:creationId xmlns:p14="http://schemas.microsoft.com/office/powerpoint/2010/main" val="164746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Adjudications – The 1 ½ Point Cap</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Juvenile Adjudications are capped at 1 ½ points.</a:t>
            </a:r>
          </a:p>
          <a:p>
            <a:r>
              <a:rPr lang="en-US" dirty="0" smtClean="0"/>
              <a:t>But, if there is more than one prior adjudication for an offense that </a:t>
            </a:r>
            <a:r>
              <a:rPr lang="en-US" i="1" dirty="0" smtClean="0"/>
              <a:t>itself</a:t>
            </a:r>
            <a:r>
              <a:rPr lang="en-US" dirty="0" smtClean="0"/>
              <a:t> counts as 1 ½ points, each such adjudication is counted and all others are not.</a:t>
            </a:r>
          </a:p>
          <a:p>
            <a:endParaRPr lang="en-US" dirty="0"/>
          </a:p>
          <a:p>
            <a:pPr lvl="1"/>
            <a:r>
              <a:rPr lang="en-US" i="1" dirty="0" smtClean="0"/>
              <a:t>Example 1:</a:t>
            </a:r>
            <a:endParaRPr lang="en-US" dirty="0" smtClean="0"/>
          </a:p>
          <a:p>
            <a:pPr lvl="2"/>
            <a:r>
              <a:rPr lang="en-US" i="1" dirty="0"/>
              <a:t>D</a:t>
            </a:r>
            <a:r>
              <a:rPr lang="en-US" i="1" dirty="0" smtClean="0"/>
              <a:t>efendant has one prior adjudication for Burglary II (1 point) and two prior adjudications for receiving stolen property (½  points each). Total criminal history score = 1 ½ (even though the actual total is 2).</a:t>
            </a:r>
          </a:p>
          <a:p>
            <a:pPr lvl="1"/>
            <a:endParaRPr lang="en-US" i="1" dirty="0" smtClean="0"/>
          </a:p>
          <a:p>
            <a:pPr lvl="1"/>
            <a:r>
              <a:rPr lang="en-US" i="1" dirty="0" smtClean="0"/>
              <a:t>Example 2:</a:t>
            </a:r>
            <a:endParaRPr lang="en-US" i="1" dirty="0"/>
          </a:p>
          <a:p>
            <a:pPr lvl="2"/>
            <a:r>
              <a:rPr lang="en-US" i="1" dirty="0" smtClean="0"/>
              <a:t>Defendant has two prior adjudications for Armed Robbery (1 ½ points each) and one prior adjudication for drug distribution (½ points). Total criminal history score = 3 (both Armed Robberies count and the drug distribution does not).</a:t>
            </a:r>
            <a:endParaRPr lang="en-US" i="1" dirty="0"/>
          </a:p>
        </p:txBody>
      </p:sp>
    </p:spTree>
    <p:extLst>
      <p:ext uri="{BB962C8B-B14F-4D97-AF65-F5344CB8AC3E}">
        <p14:creationId xmlns:p14="http://schemas.microsoft.com/office/powerpoint/2010/main" val="400434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Adjudications from Outside of D.C.</a:t>
            </a:r>
            <a:endParaRPr lang="en-US" dirty="0"/>
          </a:p>
        </p:txBody>
      </p:sp>
      <p:sp>
        <p:nvSpPr>
          <p:cNvPr id="3" name="Content Placeholder 2"/>
          <p:cNvSpPr>
            <a:spLocks noGrp="1"/>
          </p:cNvSpPr>
          <p:nvPr>
            <p:ph idx="1"/>
          </p:nvPr>
        </p:nvSpPr>
        <p:spPr/>
        <p:txBody>
          <a:bodyPr/>
          <a:lstStyle/>
          <a:p>
            <a:endParaRPr lang="en-US" dirty="0" smtClean="0"/>
          </a:p>
          <a:p>
            <a:r>
              <a:rPr lang="en-US" dirty="0" smtClean="0"/>
              <a:t>Follow the general rules for scoring out-of-District offenses.</a:t>
            </a:r>
          </a:p>
          <a:p>
            <a:endParaRPr lang="en-US" dirty="0" smtClean="0"/>
          </a:p>
          <a:p>
            <a:r>
              <a:rPr lang="en-US" dirty="0" smtClean="0"/>
              <a:t>If no comparable D.C. statute that closely matches the out-of-District adjudication, apply these rules:</a:t>
            </a:r>
          </a:p>
          <a:p>
            <a:pPr lvl="1"/>
            <a:endParaRPr lang="en-US" dirty="0" smtClean="0"/>
          </a:p>
          <a:p>
            <a:pPr lvl="1"/>
            <a:r>
              <a:rPr lang="en-US" dirty="0" smtClean="0"/>
              <a:t>Apply ½ point for all juvenile adjudications for offenses the other jurisdiction classifies as felonies if committed by an adult.</a:t>
            </a:r>
          </a:p>
          <a:p>
            <a:pPr lvl="1"/>
            <a:r>
              <a:rPr lang="en-US" dirty="0" smtClean="0"/>
              <a:t>Do not score juvenile adjudications for offenses the other jurisdiction classifies as misdemeanors if committed by an adult.</a:t>
            </a:r>
            <a:endParaRPr lang="en-US" dirty="0"/>
          </a:p>
        </p:txBody>
      </p:sp>
    </p:spTree>
    <p:extLst>
      <p:ext uri="{BB962C8B-B14F-4D97-AF65-F5344CB8AC3E}">
        <p14:creationId xmlns:p14="http://schemas.microsoft.com/office/powerpoint/2010/main" val="45403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Misdemeanors – Basic Scoring Rules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Adult misdemeanors generally count, with some exceptions:</a:t>
            </a:r>
          </a:p>
          <a:p>
            <a:pPr lvl="1"/>
            <a:r>
              <a:rPr lang="en-US" dirty="0" smtClean="0"/>
              <a:t>Adult misdemeanors do not count if they have lapsed (misdemeanors cannot be revived).</a:t>
            </a:r>
          </a:p>
          <a:p>
            <a:pPr lvl="1"/>
            <a:r>
              <a:rPr lang="en-US" dirty="0" smtClean="0"/>
              <a:t>Adult misdemeanors do not count if they exceed the 1 point cap (only 4 can count).</a:t>
            </a:r>
          </a:p>
          <a:p>
            <a:endParaRPr lang="en-US" dirty="0"/>
          </a:p>
          <a:p>
            <a:r>
              <a:rPr lang="en-US" dirty="0" smtClean="0"/>
              <a:t>For adults, a prior misdemeanor conviction is scored according to the maximum penalty: ¼ point if 90 days or more; offenses with a maximum penalty of less than 90 days are not scored.</a:t>
            </a:r>
          </a:p>
          <a:p>
            <a:endParaRPr lang="en-US" dirty="0"/>
          </a:p>
          <a:p>
            <a:r>
              <a:rPr lang="en-US" dirty="0" smtClean="0"/>
              <a:t>Juvenile misdemeanors are never scored.</a:t>
            </a:r>
          </a:p>
          <a:p>
            <a:endParaRPr lang="en-US" dirty="0"/>
          </a:p>
          <a:p>
            <a:r>
              <a:rPr lang="en-US" dirty="0" smtClean="0"/>
              <a:t>Misdemeanors are never revived.</a:t>
            </a:r>
            <a:endParaRPr lang="en-US" dirty="0"/>
          </a:p>
        </p:txBody>
      </p:sp>
    </p:spTree>
    <p:extLst>
      <p:ext uri="{BB962C8B-B14F-4D97-AF65-F5344CB8AC3E}">
        <p14:creationId xmlns:p14="http://schemas.microsoft.com/office/powerpoint/2010/main" val="5662086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131</TotalTime>
  <Words>855</Words>
  <Application>Microsoft Office PowerPoint</Application>
  <PresentationFormat>Custom</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D.C. Voluntary sentencing guidelines training</vt:lpstr>
      <vt:lpstr>Outline of Session</vt:lpstr>
      <vt:lpstr>Juvenile Adjudications – What “Counts”?</vt:lpstr>
      <vt:lpstr>Juvenile Adjudications – Basic Scoring Rules</vt:lpstr>
      <vt:lpstr>Juvenile Adjudications – Lapsing and Reviving</vt:lpstr>
      <vt:lpstr>Juvenile Adjudications – Lapsing and Reviving</vt:lpstr>
      <vt:lpstr>Juvenile Adjudications – The 1 ½ Point Cap</vt:lpstr>
      <vt:lpstr>Juvenile Adjudications from Outside of D.C.</vt:lpstr>
      <vt:lpstr>Misdemeanors – Basic Scoring Rules</vt:lpstr>
      <vt:lpstr>Misdemeanors – How this Works in Practice</vt:lpstr>
      <vt:lpstr>Additional Resources and Commission Staff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Dansky, Kara (EOM)</dc:creator>
  <cp:lastModifiedBy>ServUS</cp:lastModifiedBy>
  <cp:revision>21</cp:revision>
  <dcterms:created xsi:type="dcterms:W3CDTF">2014-09-12T17:24:29Z</dcterms:created>
  <dcterms:modified xsi:type="dcterms:W3CDTF">2019-04-09T14:50:16Z</dcterms:modified>
</cp:coreProperties>
</file>